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8"/>
  </p:notesMasterIdLst>
  <p:handoutMasterIdLst>
    <p:handoutMasterId r:id="rId29"/>
  </p:handoutMasterIdLst>
  <p:sldIdLst>
    <p:sldId id="313" r:id="rId3"/>
    <p:sldId id="329" r:id="rId4"/>
    <p:sldId id="340" r:id="rId5"/>
    <p:sldId id="341" r:id="rId6"/>
    <p:sldId id="338" r:id="rId7"/>
    <p:sldId id="339" r:id="rId8"/>
    <p:sldId id="330" r:id="rId9"/>
    <p:sldId id="332" r:id="rId10"/>
    <p:sldId id="334" r:id="rId11"/>
    <p:sldId id="333" r:id="rId12"/>
    <p:sldId id="336" r:id="rId13"/>
    <p:sldId id="314" r:id="rId14"/>
    <p:sldId id="315" r:id="rId15"/>
    <p:sldId id="316" r:id="rId16"/>
    <p:sldId id="317" r:id="rId17"/>
    <p:sldId id="318" r:id="rId18"/>
    <p:sldId id="319" r:id="rId19"/>
    <p:sldId id="320" r:id="rId20"/>
    <p:sldId id="321" r:id="rId21"/>
    <p:sldId id="324" r:id="rId22"/>
    <p:sldId id="325" r:id="rId23"/>
    <p:sldId id="326" r:id="rId24"/>
    <p:sldId id="335" r:id="rId25"/>
    <p:sldId id="337" r:id="rId26"/>
    <p:sldId id="327" r:id="rId27"/>
  </p:sldIdLst>
  <p:sldSz cx="9144000" cy="6858000" type="screen4x3"/>
  <p:notesSz cx="7086600" cy="9372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84118" autoAdjust="0"/>
  </p:normalViewPr>
  <p:slideViewPr>
    <p:cSldViewPr>
      <p:cViewPr>
        <p:scale>
          <a:sx n="104" d="100"/>
          <a:sy n="104" d="100"/>
        </p:scale>
        <p:origin x="-1824"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34" y="-90"/>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1"/>
            <a:ext cx="3071502" cy="468951"/>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lvl1pPr>
              <a:defRPr sz="1200" smtClean="0"/>
            </a:lvl1pPr>
          </a:lstStyle>
          <a:p>
            <a:pPr>
              <a:defRPr/>
            </a:pPr>
            <a:r>
              <a:rPr lang="en-US" dirty="0" smtClean="0"/>
              <a:t>USCCB Committee on Clergy, Consecrated Life and Vocations</a:t>
            </a:r>
            <a:endParaRPr lang="en-US" dirty="0"/>
          </a:p>
        </p:txBody>
      </p:sp>
      <p:sp>
        <p:nvSpPr>
          <p:cNvPr id="84995" name="Rectangle 3"/>
          <p:cNvSpPr>
            <a:spLocks noGrp="1" noChangeArrowheads="1"/>
          </p:cNvSpPr>
          <p:nvPr>
            <p:ph type="dt" sz="quarter" idx="1"/>
          </p:nvPr>
        </p:nvSpPr>
        <p:spPr bwMode="auto">
          <a:xfrm>
            <a:off x="4013495" y="1"/>
            <a:ext cx="3071502" cy="468951"/>
          </a:xfrm>
          <a:prstGeom prst="rect">
            <a:avLst/>
          </a:prstGeom>
          <a:noFill/>
          <a:ln w="9525">
            <a:noFill/>
            <a:miter lim="800000"/>
            <a:headEnd/>
            <a:tailEnd/>
          </a:ln>
          <a:effectLst/>
        </p:spPr>
        <p:txBody>
          <a:bodyPr vert="horz" wrap="square" lIns="92290" tIns="46145" rIns="92290" bIns="46145" numCol="1" anchor="t" anchorCtr="0" compatLnSpc="1">
            <a:prstTxWarp prst="textNoShape">
              <a:avLst/>
            </a:prstTxWarp>
          </a:bodyPr>
          <a:lstStyle>
            <a:lvl1pPr algn="r">
              <a:defRPr sz="1200" smtClean="0"/>
            </a:lvl1pPr>
          </a:lstStyle>
          <a:p>
            <a:pPr>
              <a:defRPr/>
            </a:pPr>
            <a:r>
              <a:rPr lang="en-US" dirty="0" smtClean="0"/>
              <a:t>September 10, 2012</a:t>
            </a:r>
            <a:endParaRPr lang="en-US" dirty="0"/>
          </a:p>
        </p:txBody>
      </p:sp>
      <p:sp>
        <p:nvSpPr>
          <p:cNvPr id="84996" name="Rectangle 4"/>
          <p:cNvSpPr>
            <a:spLocks noGrp="1" noChangeArrowheads="1"/>
          </p:cNvSpPr>
          <p:nvPr>
            <p:ph type="ftr" sz="quarter" idx="2"/>
          </p:nvPr>
        </p:nvSpPr>
        <p:spPr bwMode="auto">
          <a:xfrm>
            <a:off x="0" y="8902050"/>
            <a:ext cx="3071502" cy="468951"/>
          </a:xfrm>
          <a:prstGeom prst="rect">
            <a:avLst/>
          </a:prstGeom>
          <a:noFill/>
          <a:ln w="9525">
            <a:noFill/>
            <a:miter lim="800000"/>
            <a:headEnd/>
            <a:tailEnd/>
          </a:ln>
          <a:effectLst/>
        </p:spPr>
        <p:txBody>
          <a:bodyPr vert="horz" wrap="square" lIns="92290" tIns="46145" rIns="92290" bIns="46145" numCol="1" anchor="b" anchorCtr="0" compatLnSpc="1">
            <a:prstTxWarp prst="textNoShape">
              <a:avLst/>
            </a:prstTxWarp>
          </a:bodyPr>
          <a:lstStyle>
            <a:lvl1pPr>
              <a:defRPr sz="1200" smtClean="0"/>
            </a:lvl1pPr>
          </a:lstStyle>
          <a:p>
            <a:pPr>
              <a:defRPr/>
            </a:pPr>
            <a:r>
              <a:rPr lang="en-US" dirty="0" smtClean="0"/>
              <a:t>CARA at Georgetown University</a:t>
            </a:r>
            <a:endParaRPr lang="en-US" dirty="0"/>
          </a:p>
        </p:txBody>
      </p:sp>
      <p:sp>
        <p:nvSpPr>
          <p:cNvPr id="84997" name="Rectangle 5"/>
          <p:cNvSpPr>
            <a:spLocks noGrp="1" noChangeArrowheads="1"/>
          </p:cNvSpPr>
          <p:nvPr>
            <p:ph type="sldNum" sz="quarter" idx="3"/>
          </p:nvPr>
        </p:nvSpPr>
        <p:spPr bwMode="auto">
          <a:xfrm>
            <a:off x="4013495" y="8902050"/>
            <a:ext cx="3071502" cy="468951"/>
          </a:xfrm>
          <a:prstGeom prst="rect">
            <a:avLst/>
          </a:prstGeom>
          <a:noFill/>
          <a:ln w="9525">
            <a:noFill/>
            <a:miter lim="800000"/>
            <a:headEnd/>
            <a:tailEnd/>
          </a:ln>
          <a:effectLst/>
        </p:spPr>
        <p:txBody>
          <a:bodyPr vert="horz" wrap="square" lIns="92290" tIns="46145" rIns="92290" bIns="46145" numCol="1" anchor="b" anchorCtr="0" compatLnSpc="1">
            <a:prstTxWarp prst="textNoShape">
              <a:avLst/>
            </a:prstTxWarp>
          </a:bodyPr>
          <a:lstStyle>
            <a:lvl1pPr algn="r">
              <a:defRPr sz="1200" smtClean="0"/>
            </a:lvl1pPr>
          </a:lstStyle>
          <a:p>
            <a:pPr>
              <a:defRPr/>
            </a:pPr>
            <a:fld id="{68BA727A-1934-40F6-AE56-FED2AB9721A4}" type="slidenum">
              <a:rPr lang="en-US"/>
              <a:pPr>
                <a:defRPr/>
              </a:pPr>
              <a:t>‹#›</a:t>
            </a:fld>
            <a:endParaRPr lang="en-US"/>
          </a:p>
        </p:txBody>
      </p:sp>
    </p:spTree>
    <p:extLst>
      <p:ext uri="{BB962C8B-B14F-4D97-AF65-F5344CB8AC3E}">
        <p14:creationId xmlns:p14="http://schemas.microsoft.com/office/powerpoint/2010/main" val="2143423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71502" cy="468951"/>
          </a:xfrm>
          <a:prstGeom prst="rect">
            <a:avLst/>
          </a:prstGeom>
          <a:noFill/>
          <a:ln w="9525">
            <a:noFill/>
            <a:miter lim="800000"/>
            <a:headEnd/>
            <a:tailEnd/>
          </a:ln>
          <a:effectLst/>
        </p:spPr>
        <p:txBody>
          <a:bodyPr vert="horz" wrap="square" lIns="94044" tIns="47022" rIns="94044" bIns="47022" numCol="1" anchor="t" anchorCtr="0" compatLnSpc="1">
            <a:prstTxWarp prst="textNoShape">
              <a:avLst/>
            </a:prstTxWarp>
          </a:bodyPr>
          <a:lstStyle>
            <a:lvl1pPr defTabSz="940529">
              <a:defRPr sz="1200" smtClean="0"/>
            </a:lvl1pPr>
          </a:lstStyle>
          <a:p>
            <a:pPr>
              <a:defRPr/>
            </a:pPr>
            <a:endParaRPr lang="en-US"/>
          </a:p>
        </p:txBody>
      </p:sp>
      <p:sp>
        <p:nvSpPr>
          <p:cNvPr id="3075" name="Rectangle 3"/>
          <p:cNvSpPr>
            <a:spLocks noGrp="1" noChangeArrowheads="1"/>
          </p:cNvSpPr>
          <p:nvPr>
            <p:ph type="dt" idx="1"/>
          </p:nvPr>
        </p:nvSpPr>
        <p:spPr bwMode="auto">
          <a:xfrm>
            <a:off x="4013495" y="1"/>
            <a:ext cx="3071502" cy="468951"/>
          </a:xfrm>
          <a:prstGeom prst="rect">
            <a:avLst/>
          </a:prstGeom>
          <a:noFill/>
          <a:ln w="9525">
            <a:noFill/>
            <a:miter lim="800000"/>
            <a:headEnd/>
            <a:tailEnd/>
          </a:ln>
          <a:effectLst/>
        </p:spPr>
        <p:txBody>
          <a:bodyPr vert="horz" wrap="square" lIns="94044" tIns="47022" rIns="94044" bIns="47022" numCol="1" anchor="t" anchorCtr="0" compatLnSpc="1">
            <a:prstTxWarp prst="textNoShape">
              <a:avLst/>
            </a:prstTxWarp>
          </a:bodyPr>
          <a:lstStyle>
            <a:lvl1pPr algn="r" defTabSz="940529">
              <a:defRPr sz="1200" smtClean="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9302" y="4452626"/>
            <a:ext cx="5667996" cy="4217350"/>
          </a:xfrm>
          <a:prstGeom prst="rect">
            <a:avLst/>
          </a:prstGeom>
          <a:noFill/>
          <a:ln w="9525">
            <a:noFill/>
            <a:miter lim="800000"/>
            <a:headEnd/>
            <a:tailEnd/>
          </a:ln>
          <a:effectLst/>
        </p:spPr>
        <p:txBody>
          <a:bodyPr vert="horz" wrap="square" lIns="94044" tIns="47022" rIns="94044" bIns="470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902050"/>
            <a:ext cx="3071502" cy="468951"/>
          </a:xfrm>
          <a:prstGeom prst="rect">
            <a:avLst/>
          </a:prstGeom>
          <a:noFill/>
          <a:ln w="9525">
            <a:noFill/>
            <a:miter lim="800000"/>
            <a:headEnd/>
            <a:tailEnd/>
          </a:ln>
          <a:effectLst/>
        </p:spPr>
        <p:txBody>
          <a:bodyPr vert="horz" wrap="square" lIns="94044" tIns="47022" rIns="94044" bIns="47022" numCol="1" anchor="b" anchorCtr="0" compatLnSpc="1">
            <a:prstTxWarp prst="textNoShape">
              <a:avLst/>
            </a:prstTxWarp>
          </a:bodyPr>
          <a:lstStyle>
            <a:lvl1pPr defTabSz="940529">
              <a:defRPr sz="1200" smtClean="0"/>
            </a:lvl1pPr>
          </a:lstStyle>
          <a:p>
            <a:pPr>
              <a:defRPr/>
            </a:pPr>
            <a:endParaRPr lang="en-US"/>
          </a:p>
        </p:txBody>
      </p:sp>
      <p:sp>
        <p:nvSpPr>
          <p:cNvPr id="3079" name="Rectangle 7"/>
          <p:cNvSpPr>
            <a:spLocks noGrp="1" noChangeArrowheads="1"/>
          </p:cNvSpPr>
          <p:nvPr>
            <p:ph type="sldNum" sz="quarter" idx="5"/>
          </p:nvPr>
        </p:nvSpPr>
        <p:spPr bwMode="auto">
          <a:xfrm>
            <a:off x="4013495" y="8902050"/>
            <a:ext cx="3071502" cy="468951"/>
          </a:xfrm>
          <a:prstGeom prst="rect">
            <a:avLst/>
          </a:prstGeom>
          <a:noFill/>
          <a:ln w="9525">
            <a:noFill/>
            <a:miter lim="800000"/>
            <a:headEnd/>
            <a:tailEnd/>
          </a:ln>
          <a:effectLst/>
        </p:spPr>
        <p:txBody>
          <a:bodyPr vert="horz" wrap="square" lIns="94044" tIns="47022" rIns="94044" bIns="47022" numCol="1" anchor="b" anchorCtr="0" compatLnSpc="1">
            <a:prstTxWarp prst="textNoShape">
              <a:avLst/>
            </a:prstTxWarp>
          </a:bodyPr>
          <a:lstStyle>
            <a:lvl1pPr algn="r" defTabSz="940529">
              <a:defRPr sz="1200" smtClean="0"/>
            </a:lvl1pPr>
          </a:lstStyle>
          <a:p>
            <a:pPr>
              <a:defRPr/>
            </a:pPr>
            <a:fld id="{9943D304-B956-4CE3-84EB-32D9B5F21D78}" type="slidenum">
              <a:rPr lang="en-US"/>
              <a:pPr>
                <a:defRPr/>
              </a:pPr>
              <a:t>‹#›</a:t>
            </a:fld>
            <a:endParaRPr lang="en-US"/>
          </a:p>
        </p:txBody>
      </p:sp>
    </p:spTree>
    <p:extLst>
      <p:ext uri="{BB962C8B-B14F-4D97-AF65-F5344CB8AC3E}">
        <p14:creationId xmlns:p14="http://schemas.microsoft.com/office/powerpoint/2010/main" val="33425475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a:t>
            </a:fld>
            <a:endParaRPr lang="en-US"/>
          </a:p>
        </p:txBody>
      </p:sp>
    </p:spTree>
    <p:extLst>
      <p:ext uri="{BB962C8B-B14F-4D97-AF65-F5344CB8AC3E}">
        <p14:creationId xmlns:p14="http://schemas.microsoft.com/office/powerpoint/2010/main" val="2112925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the data of seminary enrollments, we see</a:t>
            </a:r>
            <a:r>
              <a:rPr lang="en-US" baseline="0" dirty="0" smtClean="0"/>
              <a:t> </a:t>
            </a:r>
            <a:r>
              <a:rPr lang="en-US" dirty="0" smtClean="0"/>
              <a:t>that the</a:t>
            </a:r>
            <a:r>
              <a:rPr lang="en-US" baseline="0" dirty="0" smtClean="0"/>
              <a:t> ordination classes will become increasingly more diverse; note, however, the underrepresentation of Hispanic seminarians.  Unless we can solve the challenges of promoting vocations among English-speaking Hispanic youth, we may witness a precipitous decline in the overall number of Hispanic vocations in the near future—and consequently, an overall drop in the total number of seminarians and ordinations.</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10</a:t>
            </a:fld>
            <a:endParaRPr lang="en-US"/>
          </a:p>
        </p:txBody>
      </p:sp>
    </p:spTree>
    <p:extLst>
      <p:ext uri="{BB962C8B-B14F-4D97-AF65-F5344CB8AC3E}">
        <p14:creationId xmlns:p14="http://schemas.microsoft.com/office/powerpoint/2010/main" val="203489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nearly half of all Catholic youth (31</a:t>
            </a:r>
            <a:r>
              <a:rPr lang="en-US" baseline="0" dirty="0" smtClean="0"/>
              <a:t> years of age and under) are Hispanic!  </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11</a:t>
            </a:fld>
            <a:endParaRPr lang="en-US"/>
          </a:p>
        </p:txBody>
      </p:sp>
    </p:spTree>
    <p:extLst>
      <p:ext uri="{BB962C8B-B14F-4D97-AF65-F5344CB8AC3E}">
        <p14:creationId xmlns:p14="http://schemas.microsoft.com/office/powerpoint/2010/main" val="1064495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year, CCLV has conducted surveys of </a:t>
            </a:r>
            <a:r>
              <a:rPr lang="en-US" baseline="0" dirty="0" smtClean="0"/>
              <a:t>those who make it through a program of formation for either the priesthood or religious life.  This survey of Catholic, unmarried youth and young adults, however, aims to find out what is going on at the beginning of the “vocation process.”  </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12</a:t>
            </a:fld>
            <a:endParaRPr lang="en-US"/>
          </a:p>
        </p:txBody>
      </p:sp>
    </p:spTree>
    <p:extLst>
      <p:ext uri="{BB962C8B-B14F-4D97-AF65-F5344CB8AC3E}">
        <p14:creationId xmlns:p14="http://schemas.microsoft.com/office/powerpoint/2010/main" val="7878429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Extrapolating</a:t>
            </a:r>
            <a:r>
              <a:rPr lang="en-US" baseline="0" dirty="0" smtClean="0"/>
              <a:t> from the survey sample, c</a:t>
            </a:r>
            <a:r>
              <a:rPr lang="en-US" dirty="0" smtClean="0"/>
              <a:t>lose to a million and a</a:t>
            </a:r>
            <a:r>
              <a:rPr lang="en-US" baseline="0" dirty="0" smtClean="0"/>
              <a:t> half never-married Catholic men have considered a vocation, and more than 350,000 have considered it very seriously.  Similarly, 1.3 million never-married Catholic women have considered a vocation and more than a quarter million of them have considered it very seriously. 3% of men and 2% of women responded that they “very seriously” considered a vocation.  The purpose of the report is to help us get a handle on some of the obstacles facing youth and young adults to pursuing a vocation.</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13</a:t>
            </a:fld>
            <a:endParaRPr lang="en-US"/>
          </a:p>
        </p:txBody>
      </p:sp>
    </p:spTree>
    <p:extLst>
      <p:ext uri="{BB962C8B-B14F-4D97-AF65-F5344CB8AC3E}">
        <p14:creationId xmlns:p14="http://schemas.microsoft.com/office/powerpoint/2010/main" val="570754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Ethnicity is not a significant factor in the consideration of a vocation.  Hispanic respondents, both male and female, are nearly</a:t>
            </a:r>
            <a:r>
              <a:rPr lang="en-US" baseline="0" dirty="0" smtClean="0"/>
              <a:t> just as </a:t>
            </a:r>
            <a:r>
              <a:rPr lang="en-US" dirty="0" smtClean="0"/>
              <a:t>likely than others to say they have considered a vocation.  Nevertheless, nine in ten never-married</a:t>
            </a:r>
            <a:r>
              <a:rPr lang="en-US" baseline="0" dirty="0" smtClean="0"/>
              <a:t> Hispanic males and more than eight in ten non-Hispanic males say they have never considered a vocation.  Furthermore, among the “very seriously” and “somewhat seriously,” there is a precipitous drop off in Hispanic responses.</a:t>
            </a:r>
          </a:p>
          <a:p>
            <a:endParaRPr lang="en-US" baseline="0" dirty="0" smtClean="0"/>
          </a:p>
          <a:p>
            <a:r>
              <a:rPr lang="en-US" baseline="0" dirty="0" smtClean="0"/>
              <a:t>Age is also not a significant factor, for either men or women.</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14</a:t>
            </a:fld>
            <a:endParaRPr lang="en-US"/>
          </a:p>
        </p:txBody>
      </p:sp>
    </p:spTree>
    <p:extLst>
      <p:ext uri="{BB962C8B-B14F-4D97-AF65-F5344CB8AC3E}">
        <p14:creationId xmlns:p14="http://schemas.microsoft.com/office/powerpoint/2010/main" val="543838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2904">
              <a:defRPr/>
            </a:pPr>
            <a:r>
              <a:rPr lang="en-US" dirty="0" smtClean="0"/>
              <a:t>When we asked</a:t>
            </a:r>
            <a:r>
              <a:rPr lang="en-US" baseline="0" dirty="0" smtClean="0"/>
              <a:t> these men to tell us, </a:t>
            </a:r>
            <a:r>
              <a:rPr lang="en-US" b="1" baseline="0" dirty="0" smtClean="0"/>
              <a:t>in their own words</a:t>
            </a:r>
            <a:r>
              <a:rPr lang="en-US" baseline="0" dirty="0" smtClean="0"/>
              <a:t>, why they have never considered a vocation, four in ten cite a general lack of interest.  Non-Hispanic whites are less likely than others to cite a general lack of interest.  About one in five cite celibacy as the reason (no difference by race/ethnicity), and a tenth or fewer cite some other reason – again, no differences by race/ethnicity.  What may be surprising to note is that the clergy sex abuse scandal is not a factor in the consideration of a vocation.</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15</a:t>
            </a:fld>
            <a:endParaRPr lang="en-US"/>
          </a:p>
        </p:txBody>
      </p:sp>
    </p:spTree>
    <p:extLst>
      <p:ext uri="{BB962C8B-B14F-4D97-AF65-F5344CB8AC3E}">
        <p14:creationId xmlns:p14="http://schemas.microsoft.com/office/powerpoint/2010/main" val="789009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noted, Hispanic females are no less likely than non-Hispanic</a:t>
            </a:r>
            <a:r>
              <a:rPr lang="en-US" baseline="0" dirty="0" smtClean="0"/>
              <a:t> females to have considered a vocation.  Other race females are slightly more likely to have considered a vocation.</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16</a:t>
            </a:fld>
            <a:endParaRPr lang="en-US"/>
          </a:p>
        </p:txBody>
      </p:sp>
    </p:spTree>
    <p:extLst>
      <p:ext uri="{BB962C8B-B14F-4D97-AF65-F5344CB8AC3E}">
        <p14:creationId xmlns:p14="http://schemas.microsoft.com/office/powerpoint/2010/main" val="1581546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asked</a:t>
            </a:r>
            <a:r>
              <a:rPr lang="en-US" baseline="0" dirty="0" smtClean="0"/>
              <a:t> them to tell us, </a:t>
            </a:r>
            <a:r>
              <a:rPr lang="en-US" b="1" baseline="0" dirty="0" smtClean="0"/>
              <a:t>in their own words</a:t>
            </a:r>
            <a:r>
              <a:rPr lang="en-US" baseline="0" dirty="0" smtClean="0"/>
              <a:t>, why they have never considered a vocation, three in ten women cite a general lack of interest.  One in seven or less cite celibacy as a reason and one in ten or less cite any other reason.</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17</a:t>
            </a:fld>
            <a:endParaRPr lang="en-US"/>
          </a:p>
        </p:txBody>
      </p:sp>
    </p:spTree>
    <p:extLst>
      <p:ext uri="{BB962C8B-B14F-4D97-AF65-F5344CB8AC3E}">
        <p14:creationId xmlns:p14="http://schemas.microsoft.com/office/powerpoint/2010/main" val="195086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Subgroups</a:t>
            </a:r>
            <a:r>
              <a:rPr lang="en-US" baseline="0" dirty="0" smtClean="0"/>
              <a:t> of respondents are compared to their likelihood of considering a vocation at least “a little seriously” versus those who do not.  Overall, 12% of males and 10% of females say they considered becoming a priest, brother or religious sister at least “a little seriously.”  Where percentages of these subgroups are significantly higher than 12 and 10 percent, once can say there is an association between being in this subgroup and greater consideration of a vocation.  However, interpretations of </a:t>
            </a:r>
            <a:r>
              <a:rPr lang="en-US" b="1" baseline="0" dirty="0" smtClean="0"/>
              <a:t>causality</a:t>
            </a:r>
            <a:r>
              <a:rPr lang="en-US" b="0" baseline="0" dirty="0" smtClean="0"/>
              <a:t> must be cautioned for two reasons:</a:t>
            </a:r>
          </a:p>
          <a:p>
            <a:r>
              <a:rPr lang="en-US" b="0" baseline="0" dirty="0" smtClean="0"/>
              <a:t>	1) Correlation does not equal causation.  For example, some one who prays the rosary may be more likely to consider a vocation.  But is it this activity that caused the consideration of a vocation?  Probably not.  Instead, there is likely some third factor (e.g., religiosity) that leads the individual to both say the rosary and consider a vocation.</a:t>
            </a:r>
          </a:p>
          <a:p>
            <a:r>
              <a:rPr lang="en-US" b="0" baseline="0" dirty="0" smtClean="0"/>
              <a:t>	2) Some of these subgroups include small numbers of individuals and even though many in the group may consider a vocation; this may represent very few people in the survey—and in the real population.  For example, 38 percent of male respondents who have been to a World Youth Day say they have considered a vocation.  However, only 7 percent of male respondents have participated in a World Youth Day (thus 2.6 percent of all male respondents participated in a World Youth Day AND have considered with some seriousness becoming a priest or religious brother).</a:t>
            </a:r>
            <a:endParaRPr lang="en-US" dirty="0" smtClean="0"/>
          </a:p>
          <a:p>
            <a:endParaRPr lang="en-US" dirty="0" smtClean="0"/>
          </a:p>
          <a:p>
            <a:r>
              <a:rPr lang="en-US" dirty="0" smtClean="0"/>
              <a:t>After controlling for 39</a:t>
            </a:r>
            <a:r>
              <a:rPr lang="en-US" baseline="0" dirty="0" smtClean="0"/>
              <a:t> different factors, four primary factors stand out. [Point them out here and then show subgroup differences on subsequent slides]</a:t>
            </a:r>
          </a:p>
          <a:p>
            <a:pPr marL="230726" indent="-230726">
              <a:buAutoNum type="arabicParenR"/>
            </a:pPr>
            <a:r>
              <a:rPr lang="en-US" baseline="0" dirty="0" smtClean="0"/>
              <a:t>Catholic schooling</a:t>
            </a:r>
          </a:p>
          <a:p>
            <a:pPr marL="461452" lvl="1"/>
            <a:r>
              <a:rPr lang="en-US" baseline="0" dirty="0" smtClean="0"/>
              <a:t>Men who attended Catholic high school are more than 6 times as likely as those who did not, to consider a vocation</a:t>
            </a:r>
          </a:p>
          <a:p>
            <a:pPr marL="461452" lvl="1"/>
            <a:r>
              <a:rPr lang="en-US" baseline="0" dirty="0" smtClean="0"/>
              <a:t>Women who attended Catholic elementary school are more than 3 times as likely as those who did not to consider religious life </a:t>
            </a:r>
          </a:p>
          <a:p>
            <a:pPr marL="230726" indent="-230726">
              <a:buAutoNum type="arabicParenR" startAt="2"/>
            </a:pPr>
            <a:r>
              <a:rPr lang="en-US" baseline="0" dirty="0" smtClean="0"/>
              <a:t>Encouragement</a:t>
            </a:r>
          </a:p>
          <a:p>
            <a:pPr marL="461452" lvl="1"/>
            <a:r>
              <a:rPr lang="en-US" baseline="0" dirty="0" smtClean="0"/>
              <a:t>Men and women who had someone encourage them are twice as likely as those who did not.  </a:t>
            </a:r>
          </a:p>
          <a:p>
            <a:pPr marL="461452" lvl="1"/>
            <a:r>
              <a:rPr lang="en-US" baseline="0" dirty="0" smtClean="0"/>
              <a:t>Each additional person adds to the effect: respondents who had 3 persons who encouraged them are 5 times more likely to consider a vocation</a:t>
            </a:r>
          </a:p>
          <a:p>
            <a:pPr marL="230726" indent="-230726">
              <a:buAutoNum type="arabicParenR" startAt="3"/>
            </a:pPr>
            <a:r>
              <a:rPr lang="en-US" baseline="0" dirty="0" smtClean="0"/>
              <a:t>Knowing someone</a:t>
            </a:r>
          </a:p>
          <a:p>
            <a:pPr lvl="1"/>
            <a:r>
              <a:rPr lang="en-US" dirty="0" smtClean="0"/>
              <a:t>Men who personally know a priest, religious, or seminarian are more than 1.5 times more likely to consider a vocation.  This is also additive.</a:t>
            </a:r>
            <a:endParaRPr lang="en-US" dirty="0"/>
          </a:p>
          <a:p>
            <a:pPr marL="230726" indent="-230726">
              <a:buAutoNum type="arabicParenR" startAt="4"/>
            </a:pPr>
            <a:r>
              <a:rPr lang="en-US" dirty="0" smtClean="0"/>
              <a:t>Parish youth groups</a:t>
            </a:r>
          </a:p>
          <a:p>
            <a:pPr lvl="1"/>
            <a:r>
              <a:rPr lang="en-US" dirty="0" smtClean="0"/>
              <a:t>Men who participated during elementary school are more than 5 times as likely to consider a vocation.  Women who participated in a high school youth group are more than 9 times as likely to consider a vocation.</a:t>
            </a:r>
          </a:p>
          <a:p>
            <a:pPr lvl="1"/>
            <a:endParaRPr lang="en-US" dirty="0" smtClean="0"/>
          </a:p>
          <a:p>
            <a:pPr lvl="1"/>
            <a:r>
              <a:rPr lang="en-US" dirty="0" smtClean="0"/>
              <a:t>I</a:t>
            </a:r>
            <a:r>
              <a:rPr lang="en-US" baseline="0" dirty="0" smtClean="0"/>
              <a:t> would like to focus a little more intensively on the first two subgroups:  Catholic education and encouragement.</a:t>
            </a:r>
            <a:endParaRPr lang="en-US" dirty="0" smtClean="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18</a:t>
            </a:fld>
            <a:endParaRPr lang="en-US"/>
          </a:p>
        </p:txBody>
      </p:sp>
    </p:spTree>
    <p:extLst>
      <p:ext uri="{BB962C8B-B14F-4D97-AF65-F5344CB8AC3E}">
        <p14:creationId xmlns:p14="http://schemas.microsoft.com/office/powerpoint/2010/main" val="459395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men who attended Catholic</a:t>
            </a:r>
            <a:r>
              <a:rPr lang="en-US" baseline="0" dirty="0" smtClean="0"/>
              <a:t> high school are more than 6 times as likely to consider a vocation; women who attended Catholic elementary school are more than 3 times as likely</a:t>
            </a:r>
          </a:p>
          <a:p>
            <a:endParaRPr lang="en-US" baseline="0" dirty="0" smtClean="0"/>
          </a:p>
          <a:p>
            <a:r>
              <a:rPr lang="en-US" baseline="0" dirty="0" smtClean="0"/>
              <a:t>But, two in three respondents overall had no Catholic schooling.</a:t>
            </a:r>
          </a:p>
          <a:p>
            <a:endParaRPr lang="en-US" baseline="0" dirty="0" smtClean="0"/>
          </a:p>
          <a:p>
            <a:r>
              <a:rPr lang="en-US" baseline="0" dirty="0" smtClean="0"/>
              <a:t>Three in four Hispanic teens and 8 in 10 Hispanic adults have never attended Catholic schools.  Not only do Hispanics enroll less in Catholic Schools, their tenure while in Catholic schools is less (p. 24).  Similarly, Hispanic involvement in parish-based religious education is comparable to others, but their total years in religious education is less (p. 26).</a:t>
            </a:r>
          </a:p>
          <a:p>
            <a:endParaRPr lang="en-US" baseline="0" dirty="0" smtClean="0"/>
          </a:p>
          <a:p>
            <a:r>
              <a:rPr lang="en-US" baseline="0" dirty="0" smtClean="0"/>
              <a:t>This effect has been worsened by the recession and by recent immigration policy (read slide).</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19</a:t>
            </a:fld>
            <a:endParaRPr lang="en-US"/>
          </a:p>
        </p:txBody>
      </p:sp>
    </p:spTree>
    <p:extLst>
      <p:ext uri="{BB962C8B-B14F-4D97-AF65-F5344CB8AC3E}">
        <p14:creationId xmlns:p14="http://schemas.microsoft.com/office/powerpoint/2010/main" val="3348596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USCCB Secretariat of Clergy,</a:t>
            </a:r>
            <a:r>
              <a:rPr lang="en-US" baseline="0" dirty="0" smtClean="0"/>
              <a:t> Consecrated Life and Vocations &amp; the Secretariat of Cultural Diversity in the Church </a:t>
            </a:r>
          </a:p>
          <a:p>
            <a:endParaRPr lang="en-US" baseline="0" dirty="0" smtClean="0"/>
          </a:p>
          <a:p>
            <a:r>
              <a:rPr lang="en-US" baseline="0" dirty="0" smtClean="0"/>
              <a:t>The Conrad N. Hilton Foundation</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2</a:t>
            </a:fld>
            <a:endParaRPr lang="en-US"/>
          </a:p>
        </p:txBody>
      </p:sp>
    </p:spTree>
    <p:extLst>
      <p:ext uri="{BB962C8B-B14F-4D97-AF65-F5344CB8AC3E}">
        <p14:creationId xmlns:p14="http://schemas.microsoft.com/office/powerpoint/2010/main" val="36918482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a:t>
            </a:r>
            <a:r>
              <a:rPr lang="en-US" baseline="0" dirty="0" smtClean="0"/>
              <a:t> men who had someone encourage them are almost twice as likely as those who did not to have considered a vocation.</a:t>
            </a:r>
          </a:p>
          <a:p>
            <a:endParaRPr lang="en-US" baseline="0" dirty="0" smtClean="0"/>
          </a:p>
          <a:p>
            <a:r>
              <a:rPr lang="en-US" baseline="0" dirty="0" smtClean="0"/>
              <a:t>Non-Hispanic white men are more likely to have been encouraged by a priest</a:t>
            </a:r>
          </a:p>
          <a:p>
            <a:endParaRPr lang="en-US" baseline="0" dirty="0" smtClean="0"/>
          </a:p>
          <a:p>
            <a:r>
              <a:rPr lang="en-US" baseline="0" dirty="0" smtClean="0"/>
              <a:t>Hispanics are more likely to have been encouraged by a family member (other than a parent or grandparent)</a:t>
            </a:r>
          </a:p>
          <a:p>
            <a:endParaRPr lang="en-US" baseline="0" dirty="0"/>
          </a:p>
          <a:p>
            <a:r>
              <a:rPr lang="en-US" baseline="0" dirty="0" smtClean="0"/>
              <a:t>Other race men are more likely to have been encouraged by a grandmother</a:t>
            </a:r>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20</a:t>
            </a:fld>
            <a:endParaRPr lang="en-US"/>
          </a:p>
        </p:txBody>
      </p:sp>
    </p:spTree>
    <p:extLst>
      <p:ext uri="{BB962C8B-B14F-4D97-AF65-F5344CB8AC3E}">
        <p14:creationId xmlns:p14="http://schemas.microsoft.com/office/powerpoint/2010/main" val="2511428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women</a:t>
            </a:r>
            <a:r>
              <a:rPr lang="en-US" baseline="0" dirty="0" smtClean="0"/>
              <a:t> who had someone encourage them are twice as likely as those who did not to consider a vocation.</a:t>
            </a:r>
          </a:p>
          <a:p>
            <a:endParaRPr lang="en-US" baseline="0" dirty="0" smtClean="0"/>
          </a:p>
          <a:p>
            <a:r>
              <a:rPr lang="en-US" baseline="0" dirty="0" smtClean="0"/>
              <a:t>Non-Hispanic white women are most likely to have been encouraged by a sister or a priest</a:t>
            </a:r>
          </a:p>
          <a:p>
            <a:endParaRPr lang="en-US" baseline="0" dirty="0" smtClean="0"/>
          </a:p>
          <a:p>
            <a:r>
              <a:rPr lang="en-US" baseline="0" dirty="0" smtClean="0"/>
              <a:t>Hispanic women are most likely to have been encouraged by a teacher, family member, or a sister</a:t>
            </a:r>
          </a:p>
          <a:p>
            <a:endParaRPr lang="en-US" baseline="0" dirty="0" smtClean="0"/>
          </a:p>
          <a:p>
            <a:r>
              <a:rPr lang="en-US" baseline="0" dirty="0" smtClean="0"/>
              <a:t>Non-Hispanic other race women are most likely to have been encouraged by a priest or chaplain, teacher, or grandmother.  We will see on another slide that this group is also more likely to have participated in Catholic campus ministry.</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21</a:t>
            </a:fld>
            <a:endParaRPr lang="en-US"/>
          </a:p>
        </p:txBody>
      </p:sp>
    </p:spTree>
    <p:extLst>
      <p:ext uri="{BB962C8B-B14F-4D97-AF65-F5344CB8AC3E}">
        <p14:creationId xmlns:p14="http://schemas.microsoft.com/office/powerpoint/2010/main" val="3890646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of the subgroup differences in consideration of a vocation are</a:t>
            </a:r>
            <a:r>
              <a:rPr lang="en-US" baseline="0" dirty="0" smtClean="0"/>
              <a:t> related to participation in group, activities, and personal relationships.  Surprisingly, there are few subgroup differences related to matter of belief (such as belief in the Real Presence or beliefs about one’s relationship with God).</a:t>
            </a:r>
          </a:p>
          <a:p>
            <a:endParaRPr lang="en-US" baseline="0" dirty="0" smtClean="0"/>
          </a:p>
          <a:p>
            <a:r>
              <a:rPr lang="en-US" baseline="0" dirty="0" smtClean="0"/>
              <a:t>These activities are also positively related to consideration of a vocation, but for most of these the relationship is not statistically significant.</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22</a:t>
            </a:fld>
            <a:endParaRPr lang="en-US"/>
          </a:p>
        </p:txBody>
      </p:sp>
    </p:spTree>
    <p:extLst>
      <p:ext uri="{BB962C8B-B14F-4D97-AF65-F5344CB8AC3E}">
        <p14:creationId xmlns:p14="http://schemas.microsoft.com/office/powerpoint/2010/main" val="27511373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Latinos</a:t>
            </a:r>
            <a:r>
              <a:rPr lang="en-US" baseline="0" dirty="0" smtClean="0"/>
              <a:t> are less institutionally connected (lower rates of parish registration, p. 40, and less participation in parish ministries, p. 42),  for “</a:t>
            </a:r>
            <a:r>
              <a:rPr lang="en-US" b="1" baseline="0" dirty="0" smtClean="0"/>
              <a:t>the epicenter of Hispanic Catholicism and Hispanic Catholic ministries is the home and extended family</a:t>
            </a:r>
            <a:r>
              <a:rPr lang="en-US" baseline="0" dirty="0" smtClean="0"/>
              <a:t>” (</a:t>
            </a:r>
            <a:r>
              <a:rPr lang="en-US" baseline="0" dirty="0" err="1" smtClean="0"/>
              <a:t>Matovina</a:t>
            </a:r>
            <a:r>
              <a:rPr lang="en-US" baseline="0" dirty="0" smtClean="0"/>
              <a:t>, p. 101).  Thus, they have cultural supports for religion that other ethnic groups do not.  For example, their prayer and devotional practices (p. 41) are significantly higher (pp. 51-52, 54, 55); there is a much higher level of discussion of religious things among Latina females within their families during high school years than with other ethnic groups (p. 35).  Hispanics are more likely to attend WYD and, for Hispanic adults, NCYC (p. 44).</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23</a:t>
            </a:fld>
            <a:endParaRPr lang="en-US"/>
          </a:p>
        </p:txBody>
      </p:sp>
    </p:spTree>
    <p:extLst>
      <p:ext uri="{BB962C8B-B14F-4D97-AF65-F5344CB8AC3E}">
        <p14:creationId xmlns:p14="http://schemas.microsoft.com/office/powerpoint/2010/main" val="42652937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number of Latino/a-</a:t>
            </a:r>
            <a:r>
              <a:rPr lang="en-US" baseline="0" dirty="0" smtClean="0"/>
              <a:t>s who can respond to the call to ministry within current ecclesial structures and actually succeed is very small.  </a:t>
            </a:r>
            <a:r>
              <a:rPr lang="en-US" b="1" baseline="0" dirty="0" smtClean="0"/>
              <a:t>The biggest barrier to Hispanic may be the education requirements</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24</a:t>
            </a:fld>
            <a:endParaRPr lang="en-US"/>
          </a:p>
        </p:txBody>
      </p:sp>
    </p:spTree>
    <p:extLst>
      <p:ext uri="{BB962C8B-B14F-4D97-AF65-F5344CB8AC3E}">
        <p14:creationId xmlns:p14="http://schemas.microsoft.com/office/powerpoint/2010/main" val="3813390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25</a:t>
            </a:fld>
            <a:endParaRPr lang="en-US"/>
          </a:p>
        </p:txBody>
      </p:sp>
    </p:spTree>
    <p:extLst>
      <p:ext uri="{BB962C8B-B14F-4D97-AF65-F5344CB8AC3E}">
        <p14:creationId xmlns:p14="http://schemas.microsoft.com/office/powerpoint/2010/main" val="3949281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a:t>
            </a:r>
            <a:r>
              <a:rPr lang="en-US" baseline="0" dirty="0" smtClean="0"/>
              <a:t> go to USCCB.org, go to bottom, click on Clergy, Consecrated Life and Vocations</a:t>
            </a:r>
          </a:p>
          <a:p>
            <a:endParaRPr lang="en-US" baseline="0" dirty="0" smtClean="0"/>
          </a:p>
          <a:p>
            <a:r>
              <a:rPr lang="en-US" baseline="0" dirty="0" smtClean="0"/>
              <a:t>Left Bar … “Priestly Life and Ministry”</a:t>
            </a:r>
          </a:p>
          <a:p>
            <a:endParaRPr lang="en-US" baseline="0" dirty="0" smtClean="0"/>
          </a:p>
          <a:p>
            <a:r>
              <a:rPr lang="en-US" baseline="0" dirty="0" smtClean="0"/>
              <a:t>“ANSH 2012 Presentation”</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3</a:t>
            </a:fld>
            <a:endParaRPr lang="en-US"/>
          </a:p>
        </p:txBody>
      </p:sp>
    </p:spTree>
    <p:extLst>
      <p:ext uri="{BB962C8B-B14F-4D97-AF65-F5344CB8AC3E}">
        <p14:creationId xmlns:p14="http://schemas.microsoft.com/office/powerpoint/2010/main" val="3198348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Available</a:t>
            </a:r>
            <a:r>
              <a:rPr lang="en-US" baseline="0" dirty="0" smtClean="0"/>
              <a:t> </a:t>
            </a:r>
            <a:r>
              <a:rPr lang="en-US" baseline="0" dirty="0" smtClean="0"/>
              <a:t>on Tuesday, October 9</a:t>
            </a:r>
            <a:r>
              <a:rPr lang="en-US" baseline="0" dirty="0" smtClean="0"/>
              <a:t>.</a:t>
            </a:r>
          </a:p>
          <a:p>
            <a:endParaRPr lang="en-US" baseline="0" dirty="0" smtClean="0"/>
          </a:p>
          <a:p>
            <a:r>
              <a:rPr lang="en-US" smtClean="0"/>
              <a:t>OR Go </a:t>
            </a:r>
            <a:r>
              <a:rPr lang="en-US" dirty="0" smtClean="0"/>
              <a:t>to usccb.org,</a:t>
            </a:r>
            <a:r>
              <a:rPr lang="en-US" baseline="0" dirty="0" smtClean="0"/>
              <a:t> top “Beliefs and Teachings,”  then “Vocations”, will be on the right side.</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4</a:t>
            </a:fld>
            <a:endParaRPr lang="en-US"/>
          </a:p>
        </p:txBody>
      </p:sp>
    </p:spTree>
    <p:extLst>
      <p:ext uri="{BB962C8B-B14F-4D97-AF65-F5344CB8AC3E}">
        <p14:creationId xmlns:p14="http://schemas.microsoft.com/office/powerpoint/2010/main" val="765166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Franklin Gothic Medium" pitchFamily="34" charset="0"/>
              </a:rPr>
              <a:t>From</a:t>
            </a:r>
            <a:r>
              <a:rPr lang="en-US" sz="1200" baseline="0" dirty="0" smtClean="0">
                <a:latin typeface="Franklin Gothic Medium" pitchFamily="34" charset="0"/>
              </a:rPr>
              <a:t> </a:t>
            </a:r>
            <a:r>
              <a:rPr lang="en-US" sz="1200" baseline="0" dirty="0" err="1" smtClean="0">
                <a:latin typeface="Franklin Gothic Medium" pitchFamily="34" charset="0"/>
              </a:rPr>
              <a:t>Encuentro</a:t>
            </a:r>
            <a:r>
              <a:rPr lang="en-US" sz="1200" baseline="0" dirty="0" smtClean="0">
                <a:latin typeface="Franklin Gothic Medium" pitchFamily="34" charset="0"/>
              </a:rPr>
              <a:t> and Mission (2002):  </a:t>
            </a:r>
            <a:r>
              <a:rPr lang="en-US" sz="1200" dirty="0" smtClean="0">
                <a:latin typeface="Franklin Gothic Medium" pitchFamily="34" charset="0"/>
              </a:rPr>
              <a:t>“The promotion of vocations to the priesthood, diaconate, and consecrated life must be integral to the efforts of Hispanic ministry.”</a:t>
            </a:r>
          </a:p>
          <a:p>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5</a:t>
            </a:fld>
            <a:endParaRPr lang="en-US"/>
          </a:p>
        </p:txBody>
      </p:sp>
    </p:spTree>
    <p:extLst>
      <p:ext uri="{BB962C8B-B14F-4D97-AF65-F5344CB8AC3E}">
        <p14:creationId xmlns:p14="http://schemas.microsoft.com/office/powerpoint/2010/main" val="4118153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“Culture of vocations”/”language of vocations::</a:t>
            </a:r>
          </a:p>
          <a:p>
            <a:pPr marL="228600" indent="-228600">
              <a:buAutoNum type="arabicPeriod"/>
            </a:pPr>
            <a:r>
              <a:rPr lang="en-US" baseline="0" dirty="0" smtClean="0"/>
              <a:t>One focus is on the immigrant community who are primarily Spanish-speaking.</a:t>
            </a:r>
          </a:p>
          <a:p>
            <a:pPr marL="228600" indent="-228600">
              <a:buAutoNum type="arabicPeriod"/>
            </a:pPr>
            <a:r>
              <a:rPr lang="en-US" baseline="0" dirty="0" smtClean="0"/>
              <a:t> Another focus (which this study highlights) is to non-immigrant bilingual or English-speaking youth and young adults.</a:t>
            </a:r>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6</a:t>
            </a:fld>
            <a:endParaRPr lang="en-US"/>
          </a:p>
        </p:txBody>
      </p:sp>
    </p:spTree>
    <p:extLst>
      <p:ext uri="{BB962C8B-B14F-4D97-AF65-F5344CB8AC3E}">
        <p14:creationId xmlns:p14="http://schemas.microsoft.com/office/powerpoint/2010/main" val="600238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CCLV Commissioned CARA to perform this special</a:t>
            </a:r>
            <a:r>
              <a:rPr lang="en-US" baseline="0" dirty="0" smtClean="0"/>
              <a:t> study as a result of our 15 years of annual surveys of newly ordained and two years of newly, perpetually professed religious.  Both surveys indicate a lower number of Hispanic / Latino ordinandi and perpetually professed from year to year</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7</a:t>
            </a:fld>
            <a:endParaRPr lang="en-US"/>
          </a:p>
        </p:txBody>
      </p:sp>
    </p:spTree>
    <p:extLst>
      <p:ext uri="{BB962C8B-B14F-4D97-AF65-F5344CB8AC3E}">
        <p14:creationId xmlns:p14="http://schemas.microsoft.com/office/powerpoint/2010/main" val="1753344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Consistent underrepresentation of Hispanic / Latino(a) vocations.</a:t>
            </a:r>
          </a:p>
          <a:p>
            <a:endParaRPr lang="en-US" dirty="0" smtClean="0"/>
          </a:p>
          <a:p>
            <a:r>
              <a:rPr lang="en-US" dirty="0" smtClean="0"/>
              <a:t>2012</a:t>
            </a:r>
            <a:r>
              <a:rPr lang="en-US" baseline="0" dirty="0" smtClean="0"/>
              <a:t> column refers to the ordination class of 2012; the 2011 column refers to the statistics from 2011 profession class of women religious.  The “national” column refers to the general population of U.S. Catholics.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8</a:t>
            </a:fld>
            <a:endParaRPr lang="en-US"/>
          </a:p>
        </p:txBody>
      </p:sp>
    </p:spTree>
    <p:extLst>
      <p:ext uri="{BB962C8B-B14F-4D97-AF65-F5344CB8AC3E}">
        <p14:creationId xmlns:p14="http://schemas.microsoft.com/office/powerpoint/2010/main" val="783667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distribution of foreign-born ordinandi may surprise some. It</a:t>
            </a:r>
            <a:r>
              <a:rPr lang="en-US" baseline="0" dirty="0" smtClean="0"/>
              <a:t> shows that immigrant Hispanics / Latinos (Columbia represented more than Mexico, and Vietnam more than either) are making it into the priesthood in the United States; it is with the U.S. born Hispanics / Latinos (sometimes referred to as “English-speaking or bi-lingual Hispanics/Latinos”)  that we see a severe decline in the number of ordinands.  “Many Catholics fail to see that collectively Latinos neither rapidly assimilate nor indefinitely retain the Spanish language and their allegiance to Hispanic cultural ways.” (Timothy </a:t>
            </a:r>
            <a:r>
              <a:rPr lang="en-US" baseline="0" dirty="0" err="1" smtClean="0"/>
              <a:t>Matovina</a:t>
            </a:r>
            <a:r>
              <a:rPr lang="en-US" baseline="0" dirty="0" smtClean="0"/>
              <a:t>, “Latino Catholicism: Transformation in America’s Largest Church, p. 46).</a:t>
            </a:r>
          </a:p>
          <a:p>
            <a:endParaRPr lang="en-US" baseline="0" dirty="0" smtClean="0"/>
          </a:p>
          <a:p>
            <a:r>
              <a:rPr lang="en-US" baseline="0" dirty="0" smtClean="0"/>
              <a:t>“In the process of adapting to life in the U.S. milieu, many Hispanics lose substantially their connections to their ancestors’ homeland and their Spanish language ability.  </a:t>
            </a:r>
            <a:r>
              <a:rPr lang="en-US" b="1" baseline="0" dirty="0" smtClean="0"/>
              <a:t>Despite misconceptions about the Hispanic population exacerbated in recent public debates about immigration, the majority of Latinos in the United States—nearly 70 percent, according to preliminary date for the 2010 census—are not immigrants</a:t>
            </a:r>
            <a:r>
              <a:rPr lang="en-US" baseline="0" dirty="0" smtClean="0"/>
              <a:t>.  A 2003 study revealed that while 60 percent of Hispanics above age 35 are immigrants, only 13 percent of those below age twenty are…among Latino Catholics of high school age, 15 percent  primarily speak Spanish, 60 percent are bilingual, and 25 percent speak English with little or no Spanish.  Though more than half of Latino adults speak exclusively or primarily Spanish in their home, 2/3 of Latino teens speak exclusively or primarily English among their friends…an analysis of Latino Catholicism that solely emphasizes immigrants and ethnic solidarity is woefully inadequate” (Ibid, p. 57).</a:t>
            </a:r>
          </a:p>
        </p:txBody>
      </p:sp>
      <p:sp>
        <p:nvSpPr>
          <p:cNvPr id="4" name="Slide Number Placeholder 3"/>
          <p:cNvSpPr>
            <a:spLocks noGrp="1"/>
          </p:cNvSpPr>
          <p:nvPr>
            <p:ph type="sldNum" sz="quarter" idx="10"/>
          </p:nvPr>
        </p:nvSpPr>
        <p:spPr/>
        <p:txBody>
          <a:bodyPr/>
          <a:lstStyle/>
          <a:p>
            <a:pPr>
              <a:defRPr/>
            </a:pPr>
            <a:fld id="{9943D304-B956-4CE3-84EB-32D9B5F21D78}" type="slidenum">
              <a:rPr lang="en-US" smtClean="0"/>
              <a:pPr>
                <a:defRPr/>
              </a:pPr>
              <a:t>9</a:t>
            </a:fld>
            <a:endParaRPr lang="en-US"/>
          </a:p>
        </p:txBody>
      </p:sp>
    </p:spTree>
    <p:extLst>
      <p:ext uri="{BB962C8B-B14F-4D97-AF65-F5344CB8AC3E}">
        <p14:creationId xmlns:p14="http://schemas.microsoft.com/office/powerpoint/2010/main" val="280197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E00874-7882-418C-B7B7-C85E6EC5B8D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E008AF-EDB6-4E9B-B42C-BDD19D9EABA1}"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F6EB35-8C64-4521-88F4-F7FF5A7F77C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A321B-C674-4069-9163-5C9BECE319F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E072EF-4066-4C08-9DE2-68FB81AB039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CC659C-F01F-45DC-B1D8-8B154AEB606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pPr>
              <a:defRPr/>
            </a:pPr>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defRPr/>
            </a:pPr>
            <a:fld id="{5AE00874-7882-418C-B7B7-C85E6EC5B8D9}" type="slidenum">
              <a:rPr lang="en-US" smtClean="0"/>
              <a:pPr>
                <a:defRPr/>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pPr>
              <a:defRPr/>
            </a:pPr>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48F7D65-A3ED-4EF3-83F7-E219EA718733}" type="slidenum">
              <a:rPr lang="en-US" smtClean="0"/>
              <a:pPr>
                <a:defRPr/>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pPr>
              <a:defRPr/>
            </a:pPr>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defRPr/>
            </a:pPr>
            <a:fld id="{876CDDF4-98F0-495C-A863-4690797318B6}" type="slidenum">
              <a:rPr lang="en-US" smtClean="0"/>
              <a:pPr>
                <a:defRPr/>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pPr>
              <a:defRPr/>
            </a:pPr>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75D55B-2822-4EA8-9C87-AF28C14476E2}"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3E0A672-929C-4D3C-8DDA-91E3ADC7B728}" type="slidenum">
              <a:rPr lang="en-US" smtClean="0"/>
              <a:pPr>
                <a:defRPr/>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8F7D65-A3ED-4EF3-83F7-E219EA718733}"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8338EAC-0BCD-4EC1-9E83-88AAE3873882}" type="slidenum">
              <a:rPr lang="en-US" smtClean="0"/>
              <a:pPr>
                <a:defRPr/>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F70E83B-B9CC-4CE9-9775-1B5FE0E2E651}"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pPr>
              <a:defRPr/>
            </a:pPr>
            <a:fld id="{3B29BD7A-7F4A-4199-8C22-DA9680BC5FA7}" type="slidenum">
              <a:rPr lang="en-US" smtClean="0"/>
              <a:pPr>
                <a:defRPr/>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F84D691-B642-4A69-8CB6-76F8C3BC0326}" type="slidenum">
              <a:rPr lang="en-US" smtClean="0"/>
              <a:pPr>
                <a:defRPr/>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E008AF-EDB6-4E9B-B42C-BDD19D9EABA1}"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pPr>
              <a:defRPr/>
            </a:pPr>
            <a:fld id="{1DF6EB35-8C64-4521-88F4-F7FF5A7F77C3}" type="slidenum">
              <a:rPr lang="en-US" smtClean="0"/>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76CDDF4-98F0-495C-A863-4690797318B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75D55B-2822-4EA8-9C87-AF28C14476E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3E0A672-929C-4D3C-8DDA-91E3ADC7B72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8338EAC-0BCD-4EC1-9E83-88AAE387388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F70E83B-B9CC-4CE9-9775-1B5FE0E2E651}"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29BD7A-7F4A-4199-8C22-DA9680BC5FA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F84D691-B642-4A69-8CB6-76F8C3BC032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3352E9B-08B5-4A85-A6E0-C6C6E2FA3752}" type="slidenum">
              <a:rPr lang="en-US"/>
              <a:pPr>
                <a:defRPr/>
              </a:pPr>
              <a:t>‹#›</a:t>
            </a:fld>
            <a:endParaRPr lang="en-US"/>
          </a:p>
        </p:txBody>
      </p:sp>
      <p:pic>
        <p:nvPicPr>
          <p:cNvPr id="10247" name="Picture 8" descr="carappback2"/>
          <p:cNvPicPr>
            <a:picLocks noChangeAspect="1" noChangeArrowheads="1"/>
          </p:cNvPicPr>
          <p:nvPr/>
        </p:nvPicPr>
        <p:blipFill>
          <a:blip r:embed="rId16" cstate="print"/>
          <a:srcRect/>
          <a:stretch>
            <a:fillRect/>
          </a:stretch>
        </p:blipFill>
        <p:spPr bwMode="auto">
          <a:xfrm>
            <a:off x="285750" y="95250"/>
            <a:ext cx="8572500" cy="6667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49" r:id="rId14"/>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pPr>
              <a:defRPr/>
            </a:pPr>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defRPr/>
            </a:pPr>
            <a:fld id="{93352E9B-08B5-4A85-A6E0-C6C6E2FA375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1.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0.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5.xml"/><Relationship Id="rId1" Type="http://schemas.openxmlformats.org/officeDocument/2006/relationships/slideLayout" Target="../slideLayouts/slideLayout17.xml"/><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9.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62799" y="2057400"/>
            <a:ext cx="1752601" cy="3200400"/>
          </a:xfrm>
        </p:spPr>
        <p:txBody>
          <a:bodyPr>
            <a:normAutofit/>
          </a:bodyPr>
          <a:lstStyle/>
          <a:p>
            <a:r>
              <a:rPr lang="en-US" b="1" dirty="0" smtClean="0"/>
              <a:t>October 2012</a:t>
            </a:r>
          </a:p>
          <a:p>
            <a:endParaRPr lang="en-US" b="1" dirty="0"/>
          </a:p>
          <a:p>
            <a:r>
              <a:rPr lang="en-US" b="1" dirty="0" smtClean="0"/>
              <a:t>ANSH</a:t>
            </a:r>
            <a:endParaRPr lang="en-US" dirty="0"/>
          </a:p>
        </p:txBody>
      </p:sp>
      <p:sp>
        <p:nvSpPr>
          <p:cNvPr id="2" name="Title 1"/>
          <p:cNvSpPr>
            <a:spLocks noGrp="1"/>
          </p:cNvSpPr>
          <p:nvPr>
            <p:ph type="title"/>
          </p:nvPr>
        </p:nvSpPr>
        <p:spPr>
          <a:xfrm>
            <a:off x="152400" y="152400"/>
            <a:ext cx="6705600" cy="6553200"/>
          </a:xfrm>
        </p:spPr>
        <p:txBody>
          <a:bodyPr>
            <a:normAutofit/>
          </a:bodyPr>
          <a:lstStyle/>
          <a:p>
            <a:r>
              <a:rPr lang="en-US" sz="2800" dirty="0" smtClean="0"/>
              <a:t>Consideration </a:t>
            </a:r>
            <a:r>
              <a:rPr lang="en-US" sz="2800" dirty="0"/>
              <a:t>of a </a:t>
            </a:r>
            <a:r>
              <a:rPr lang="en-US" sz="2800" dirty="0" smtClean="0"/>
              <a:t>Vocation to  </a:t>
            </a:r>
            <a:br>
              <a:rPr lang="en-US" sz="2800" dirty="0" smtClean="0"/>
            </a:br>
            <a:r>
              <a:rPr lang="en-US" sz="2800" dirty="0" smtClean="0"/>
              <a:t>Priesthood and RELIGIOUS life </a:t>
            </a:r>
            <a:br>
              <a:rPr lang="en-US" sz="2800" dirty="0" smtClean="0"/>
            </a:br>
            <a:r>
              <a:rPr lang="en-US" sz="2800" dirty="0" smtClean="0"/>
              <a:t>among Never-married </a:t>
            </a:r>
            <a:br>
              <a:rPr lang="en-US" sz="2800" dirty="0" smtClean="0"/>
            </a:br>
            <a:r>
              <a:rPr lang="en-US" sz="2800" dirty="0" smtClean="0"/>
              <a:t>U.S</a:t>
            </a:r>
            <a:r>
              <a:rPr lang="en-US" sz="2800" dirty="0"/>
              <a:t>. </a:t>
            </a:r>
            <a:r>
              <a:rPr lang="en-US" sz="2800" dirty="0" smtClean="0"/>
              <a:t>Catholics</a:t>
            </a:r>
            <a:br>
              <a:rPr lang="en-US" sz="2800" dirty="0" smtClean="0"/>
            </a:br>
            <a:r>
              <a:rPr lang="en-US" sz="2000" dirty="0" smtClean="0"/>
              <a:t>--CARA Survey Report</a:t>
            </a: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Rev. JOHN GUTHRIE, S.T.L.</a:t>
            </a:r>
            <a:br>
              <a:rPr lang="en-US" sz="2800" dirty="0" smtClean="0"/>
            </a:br>
            <a:r>
              <a:rPr lang="en-US" sz="1400" dirty="0" smtClean="0"/>
              <a:t>ASSOCIATE director</a:t>
            </a:r>
            <a:br>
              <a:rPr lang="en-US" sz="1400" dirty="0" smtClean="0"/>
            </a:br>
            <a:r>
              <a:rPr lang="en-US" sz="1400" dirty="0" smtClean="0"/>
              <a:t>USCCB Secretariat of Clergy, consecrated life &amp; vocations</a:t>
            </a:r>
            <a:endParaRPr lang="en-US" sz="1400" dirty="0"/>
          </a:p>
        </p:txBody>
      </p:sp>
    </p:spTree>
    <p:extLst>
      <p:ext uri="{BB962C8B-B14F-4D97-AF65-F5344CB8AC3E}">
        <p14:creationId xmlns:p14="http://schemas.microsoft.com/office/powerpoint/2010/main" val="18175859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Future Ordination Classes</a:t>
            </a:r>
            <a:br>
              <a:rPr lang="en-US" dirty="0" smtClean="0"/>
            </a:br>
            <a:r>
              <a:rPr lang="en-US" dirty="0" smtClean="0"/>
              <a:t>(Seminarians 2011)</a:t>
            </a:r>
            <a:endParaRPr lang="en-US" dirty="0"/>
          </a:p>
        </p:txBody>
      </p:sp>
      <p:pic>
        <p:nvPicPr>
          <p:cNvPr id="11266" name="Picture 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69158" y="1719263"/>
            <a:ext cx="3996683" cy="440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579244" y="1719263"/>
            <a:ext cx="3794512" cy="440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48748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Percentage of Hispanics </a:t>
            </a:r>
            <a:br>
              <a:rPr lang="en-US" dirty="0" smtClean="0"/>
            </a:br>
            <a:r>
              <a:rPr lang="en-US" dirty="0" smtClean="0"/>
              <a:t>by generation</a:t>
            </a:r>
            <a:endParaRPr lang="en-US" dirty="0"/>
          </a:p>
        </p:txBody>
      </p:sp>
      <p:pic>
        <p:nvPicPr>
          <p:cNvPr id="7" name="Content Placeholder 6"/>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1828800"/>
            <a:ext cx="6934200" cy="4800599"/>
          </a:xfrm>
          <a:prstGeom prst="rect">
            <a:avLst/>
          </a:prstGeom>
          <a:noFill/>
        </p:spPr>
      </p:pic>
    </p:spTree>
    <p:extLst>
      <p:ext uri="{BB962C8B-B14F-4D97-AF65-F5344CB8AC3E}">
        <p14:creationId xmlns:p14="http://schemas.microsoft.com/office/powerpoint/2010/main" val="33873555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752600"/>
            <a:ext cx="8229600" cy="4983163"/>
          </a:xfrm>
        </p:spPr>
        <p:txBody>
          <a:bodyPr>
            <a:normAutofit/>
          </a:bodyPr>
          <a:lstStyle/>
          <a:p>
            <a:r>
              <a:rPr lang="en-US" sz="1800" dirty="0" smtClean="0"/>
              <a:t>Self-administered, national online survey, conducted in May and June 2012</a:t>
            </a:r>
          </a:p>
          <a:p>
            <a:r>
              <a:rPr lang="en-US" sz="1800" dirty="0" smtClean="0"/>
              <a:t>Scientific, probability-based sample of 1,428 never-married Catholics ages 14 and older</a:t>
            </a:r>
          </a:p>
          <a:p>
            <a:endParaRPr lang="en-US" sz="1800" b="1" dirty="0" smtClean="0"/>
          </a:p>
          <a:p>
            <a:pPr marL="0" indent="0">
              <a:buNone/>
            </a:pPr>
            <a:r>
              <a:rPr lang="en-US" sz="1800" b="1" dirty="0" smtClean="0"/>
              <a:t>Males (average age 26):</a:t>
            </a:r>
          </a:p>
          <a:p>
            <a:r>
              <a:rPr lang="en-US" sz="1800" dirty="0" smtClean="0"/>
              <a:t>Six in ten are adults (18 or older)</a:t>
            </a:r>
          </a:p>
          <a:p>
            <a:r>
              <a:rPr lang="en-US" sz="1800" dirty="0" smtClean="0"/>
              <a:t>36% Non-Hispanic white adults, 20% non-Hispanic white teens</a:t>
            </a:r>
          </a:p>
          <a:p>
            <a:r>
              <a:rPr lang="en-US" sz="1800" dirty="0" smtClean="0"/>
              <a:t>19% Hispanic adults, 16% Hispanic teens</a:t>
            </a:r>
          </a:p>
          <a:p>
            <a:r>
              <a:rPr lang="en-US" sz="1800" dirty="0"/>
              <a:t>4</a:t>
            </a:r>
            <a:r>
              <a:rPr lang="en-US" sz="1800" dirty="0" smtClean="0"/>
              <a:t>% Other race adults, 5% other race teens</a:t>
            </a:r>
            <a:endParaRPr lang="en-US" sz="1800" dirty="0"/>
          </a:p>
          <a:p>
            <a:pPr marL="0" indent="0">
              <a:buNone/>
            </a:pPr>
            <a:r>
              <a:rPr lang="en-US" sz="1800" b="1" dirty="0" smtClean="0"/>
              <a:t>Females (average age 28):</a:t>
            </a:r>
            <a:endParaRPr lang="en-US" sz="1800" b="1" dirty="0"/>
          </a:p>
          <a:p>
            <a:r>
              <a:rPr lang="en-US" sz="1800" dirty="0" smtClean="0"/>
              <a:t>Seven </a:t>
            </a:r>
            <a:r>
              <a:rPr lang="en-US" sz="1800" dirty="0"/>
              <a:t>in ten are adults (18 or older)</a:t>
            </a:r>
          </a:p>
          <a:p>
            <a:r>
              <a:rPr lang="en-US" sz="1800" dirty="0" smtClean="0"/>
              <a:t>40% </a:t>
            </a:r>
            <a:r>
              <a:rPr lang="en-US" sz="1800" dirty="0"/>
              <a:t>Non-Hispanic white adults, </a:t>
            </a:r>
            <a:r>
              <a:rPr lang="en-US" sz="1800" dirty="0" smtClean="0"/>
              <a:t>15% </a:t>
            </a:r>
            <a:r>
              <a:rPr lang="en-US" sz="1800" dirty="0"/>
              <a:t>non-Hispanic white teens</a:t>
            </a:r>
          </a:p>
          <a:p>
            <a:r>
              <a:rPr lang="en-US" sz="1800" dirty="0" smtClean="0"/>
              <a:t>22% </a:t>
            </a:r>
            <a:r>
              <a:rPr lang="en-US" sz="1800" dirty="0"/>
              <a:t>Hispanic adults, </a:t>
            </a:r>
            <a:r>
              <a:rPr lang="en-US" sz="1800" dirty="0" smtClean="0"/>
              <a:t>13% </a:t>
            </a:r>
            <a:r>
              <a:rPr lang="en-US" sz="1800" dirty="0"/>
              <a:t>Hispanic teens</a:t>
            </a:r>
          </a:p>
          <a:p>
            <a:r>
              <a:rPr lang="en-US" sz="1800" dirty="0" smtClean="0"/>
              <a:t>7% </a:t>
            </a:r>
            <a:r>
              <a:rPr lang="en-US" sz="1800" dirty="0"/>
              <a:t>Other race adults, </a:t>
            </a:r>
            <a:r>
              <a:rPr lang="en-US" sz="1800" dirty="0" smtClean="0"/>
              <a:t>3% </a:t>
            </a:r>
            <a:r>
              <a:rPr lang="en-US" sz="1800" dirty="0"/>
              <a:t>other race teens</a:t>
            </a:r>
          </a:p>
          <a:p>
            <a:endParaRPr lang="en-US" sz="1800" dirty="0"/>
          </a:p>
        </p:txBody>
      </p:sp>
      <p:sp>
        <p:nvSpPr>
          <p:cNvPr id="3" name="Title 2"/>
          <p:cNvSpPr>
            <a:spLocks noGrp="1"/>
          </p:cNvSpPr>
          <p:nvPr>
            <p:ph type="title"/>
          </p:nvPr>
        </p:nvSpPr>
        <p:spPr>
          <a:xfrm>
            <a:off x="457200" y="274638"/>
            <a:ext cx="8229600" cy="868362"/>
          </a:xfrm>
        </p:spPr>
        <p:txBody>
          <a:bodyPr/>
          <a:lstStyle/>
          <a:p>
            <a:r>
              <a:rPr lang="en-US" sz="2400" b="1" dirty="0" smtClean="0"/>
              <a:t>Vocation survey Characteristics</a:t>
            </a:r>
            <a:endParaRPr lang="en-US" sz="2400" b="1" dirty="0"/>
          </a:p>
        </p:txBody>
      </p:sp>
    </p:spTree>
    <p:extLst>
      <p:ext uri="{BB962C8B-B14F-4D97-AF65-F5344CB8AC3E}">
        <p14:creationId xmlns:p14="http://schemas.microsoft.com/office/powerpoint/2010/main" val="12360546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685800"/>
            <a:ext cx="7929962" cy="49530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93174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597" y="678873"/>
            <a:ext cx="7983829" cy="4959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62955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781665"/>
            <a:ext cx="8643398"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48679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762000"/>
            <a:ext cx="7549813"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08867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990600"/>
            <a:ext cx="8710471"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97499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3124200"/>
          </a:xfrm>
        </p:spPr>
        <p:txBody>
          <a:bodyPr>
            <a:noAutofit/>
          </a:bodyPr>
          <a:lstStyle/>
          <a:p>
            <a:pPr marL="0" indent="0">
              <a:buNone/>
            </a:pPr>
            <a:r>
              <a:rPr lang="en-US" sz="1800" b="1" dirty="0" smtClean="0"/>
              <a:t>Most important:</a:t>
            </a:r>
          </a:p>
          <a:p>
            <a:pPr marL="0" indent="0">
              <a:buNone/>
            </a:pPr>
            <a:endParaRPr lang="en-US" sz="1800" b="1" dirty="0" smtClean="0"/>
          </a:p>
          <a:p>
            <a:r>
              <a:rPr lang="en-US" sz="1800" dirty="0" smtClean="0"/>
              <a:t>Those who attended Catholic educational institutions at any level </a:t>
            </a:r>
          </a:p>
          <a:p>
            <a:pPr marL="0" indent="0">
              <a:buNone/>
            </a:pPr>
            <a:endParaRPr lang="en-US" sz="1800" dirty="0" smtClean="0"/>
          </a:p>
          <a:p>
            <a:r>
              <a:rPr lang="en-US" sz="1800" dirty="0" smtClean="0"/>
              <a:t>Those who were encouraged to consider a vocation by any type of person</a:t>
            </a:r>
          </a:p>
          <a:p>
            <a:pPr marL="0" indent="0">
              <a:buNone/>
            </a:pPr>
            <a:endParaRPr lang="en-US" sz="1800" dirty="0" smtClean="0"/>
          </a:p>
          <a:p>
            <a:r>
              <a:rPr lang="en-US" sz="1800" dirty="0" smtClean="0"/>
              <a:t>Those who personally know priests and men and women religious </a:t>
            </a:r>
          </a:p>
          <a:p>
            <a:pPr marL="0" indent="0">
              <a:buNone/>
            </a:pPr>
            <a:endParaRPr lang="en-US" sz="1800" dirty="0" smtClean="0"/>
          </a:p>
          <a:p>
            <a:r>
              <a:rPr lang="en-US" sz="1800" dirty="0" smtClean="0"/>
              <a:t>Those involved in parish youth and young adult groups</a:t>
            </a:r>
          </a:p>
          <a:p>
            <a:pPr marL="0" indent="0">
              <a:buNone/>
            </a:pPr>
            <a:endParaRPr lang="en-US" sz="1800" dirty="0" smtClean="0"/>
          </a:p>
        </p:txBody>
      </p:sp>
      <p:sp>
        <p:nvSpPr>
          <p:cNvPr id="2" name="Title 1"/>
          <p:cNvSpPr>
            <a:spLocks noGrp="1"/>
          </p:cNvSpPr>
          <p:nvPr>
            <p:ph type="title"/>
          </p:nvPr>
        </p:nvSpPr>
        <p:spPr>
          <a:xfrm>
            <a:off x="381000" y="304800"/>
            <a:ext cx="8229600" cy="1096962"/>
          </a:xfrm>
        </p:spPr>
        <p:txBody>
          <a:bodyPr>
            <a:normAutofit/>
          </a:bodyPr>
          <a:lstStyle/>
          <a:p>
            <a:r>
              <a:rPr lang="en-US" sz="2800" b="1" dirty="0" smtClean="0"/>
              <a:t>Key subgroups </a:t>
            </a:r>
            <a:br>
              <a:rPr lang="en-US" sz="2800" b="1" dirty="0" smtClean="0"/>
            </a:br>
            <a:r>
              <a:rPr lang="en-US" sz="2400" b="1" dirty="0" smtClean="0"/>
              <a:t>most likely to have considered a vocation</a:t>
            </a:r>
            <a:endParaRPr lang="en-US" sz="2400" b="1" dirty="0"/>
          </a:p>
        </p:txBody>
      </p:sp>
    </p:spTree>
    <p:extLst>
      <p:ext uri="{BB962C8B-B14F-4D97-AF65-F5344CB8AC3E}">
        <p14:creationId xmlns:p14="http://schemas.microsoft.com/office/powerpoint/2010/main" val="18095804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465" y="1600200"/>
            <a:ext cx="8777151" cy="381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47472" y="5467394"/>
            <a:ext cx="8153400" cy="1200329"/>
          </a:xfrm>
          <a:prstGeom prst="rect">
            <a:avLst/>
          </a:prstGeom>
          <a:noFill/>
          <a:ln>
            <a:solidFill>
              <a:schemeClr val="accent3"/>
            </a:solidFill>
          </a:ln>
        </p:spPr>
        <p:txBody>
          <a:bodyPr wrap="square" rtlCol="0">
            <a:spAutoFit/>
          </a:bodyPr>
          <a:lstStyle/>
          <a:p>
            <a:r>
              <a:rPr lang="en-US" dirty="0" smtClean="0">
                <a:latin typeface="Times New Roman" pitchFamily="18" charset="0"/>
                <a:cs typeface="Times New Roman" pitchFamily="18" charset="0"/>
              </a:rPr>
              <a:t>Minority student enrollment in Catholic schools has been hit hard by the recession. In  2005-06 NCEA reported that 27% of students in U.S. Catholic schools were something other than Non-Hispanic white. This dropped to 19% in the 2011-12 school year (currently 14% of students are Hispanic).</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Subgroup: Catholic Education</a:t>
            </a:r>
            <a:endParaRPr lang="en-US" dirty="0"/>
          </a:p>
        </p:txBody>
      </p:sp>
      <p:sp>
        <p:nvSpPr>
          <p:cNvPr id="4" name="Content Placeholder 3"/>
          <p:cNvSpPr>
            <a:spLocks noGrp="1"/>
          </p:cNvSpPr>
          <p:nvPr>
            <p:ph idx="1"/>
          </p:nvPr>
        </p:nvSpPr>
        <p:spPr>
          <a:xfrm>
            <a:off x="6019800" y="6629400"/>
            <a:ext cx="2769092" cy="109729"/>
          </a:xfrm>
        </p:spPr>
        <p:txBody>
          <a:bodyPr>
            <a:normAutofit fontScale="25000" lnSpcReduction="20000"/>
          </a:bodyPr>
          <a:lstStyle/>
          <a:p>
            <a:endParaRPr lang="en-US" dirty="0"/>
          </a:p>
        </p:txBody>
      </p:sp>
    </p:spTree>
    <p:extLst>
      <p:ext uri="{BB962C8B-B14F-4D97-AF65-F5344CB8AC3E}">
        <p14:creationId xmlns:p14="http://schemas.microsoft.com/office/powerpoint/2010/main" val="10596112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funding</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6400" y="3200400"/>
            <a:ext cx="1338072" cy="130454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5400" y="3605022"/>
            <a:ext cx="2286000" cy="495300"/>
          </a:xfrm>
          <a:prstGeom prst="rect">
            <a:avLst/>
          </a:prstGeom>
        </p:spPr>
      </p:pic>
    </p:spTree>
    <p:extLst>
      <p:ext uri="{BB962C8B-B14F-4D97-AF65-F5344CB8AC3E}">
        <p14:creationId xmlns:p14="http://schemas.microsoft.com/office/powerpoint/2010/main" val="26548597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76400"/>
            <a:ext cx="8225134" cy="5050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Subgroup: Encouragement (male)</a:t>
            </a:r>
            <a:endParaRPr lang="en-US" dirty="0"/>
          </a:p>
        </p:txBody>
      </p:sp>
    </p:spTree>
    <p:extLst>
      <p:ext uri="{BB962C8B-B14F-4D97-AF65-F5344CB8AC3E}">
        <p14:creationId xmlns:p14="http://schemas.microsoft.com/office/powerpoint/2010/main" val="32993020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267" y="1645596"/>
            <a:ext cx="8873778"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smtClean="0"/>
              <a:t>Subgroup: encouragement (female)</a:t>
            </a:r>
            <a:endParaRPr lang="en-US" dirty="0"/>
          </a:p>
        </p:txBody>
      </p:sp>
    </p:spTree>
    <p:extLst>
      <p:ext uri="{BB962C8B-B14F-4D97-AF65-F5344CB8AC3E}">
        <p14:creationId xmlns:p14="http://schemas.microsoft.com/office/powerpoint/2010/main" val="1670733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2112" y="2013020"/>
            <a:ext cx="8001000" cy="4247317"/>
          </a:xfrm>
          <a:prstGeom prst="rect">
            <a:avLst/>
          </a:prstGeom>
        </p:spPr>
        <p:txBody>
          <a:bodyPr wrap="square">
            <a:spAutoFit/>
          </a:bodyPr>
          <a:lstStyle/>
          <a:p>
            <a:pPr marL="0" indent="0">
              <a:buNone/>
            </a:pPr>
            <a:r>
              <a:rPr lang="en-US" b="1" dirty="0"/>
              <a:t>Also Important</a:t>
            </a:r>
            <a:r>
              <a:rPr lang="en-US" b="1" dirty="0" smtClean="0"/>
              <a:t>:</a:t>
            </a:r>
          </a:p>
          <a:p>
            <a:pPr marL="0" indent="0">
              <a:buNone/>
            </a:pPr>
            <a:endParaRPr lang="en-US" b="1" dirty="0"/>
          </a:p>
          <a:p>
            <a:pPr marL="285750" indent="-285750">
              <a:buFont typeface="Arial" pitchFamily="34" charset="0"/>
              <a:buChar char="•"/>
            </a:pPr>
            <a:r>
              <a:rPr lang="en-US" dirty="0"/>
              <a:t>Weekly Mass attenders (now and in high school</a:t>
            </a:r>
            <a:r>
              <a:rPr lang="en-US" dirty="0" smtClean="0"/>
              <a:t>)</a:t>
            </a:r>
          </a:p>
          <a:p>
            <a:endParaRPr lang="en-US" dirty="0"/>
          </a:p>
          <a:p>
            <a:pPr marL="285750" indent="-285750">
              <a:buFont typeface="Arial" pitchFamily="34" charset="0"/>
              <a:buChar char="•"/>
            </a:pPr>
            <a:r>
              <a:rPr lang="en-US" dirty="0"/>
              <a:t>Those who lived in households where parents talked to them about religion at least once a week </a:t>
            </a:r>
            <a:endParaRPr lang="en-US" dirty="0" smtClean="0"/>
          </a:p>
          <a:p>
            <a:endParaRPr lang="en-US" dirty="0"/>
          </a:p>
          <a:p>
            <a:pPr marL="285750" indent="-285750">
              <a:buFont typeface="Arial" pitchFamily="34" charset="0"/>
              <a:buChar char="•"/>
            </a:pPr>
            <a:r>
              <a:rPr lang="en-US" dirty="0"/>
              <a:t>Participants in prayer and devotional activities, groups, or programs (e.g., Bible study, Eucharistic adoration, retreats, and prayer groups) </a:t>
            </a:r>
            <a:endParaRPr lang="en-US" dirty="0" smtClean="0"/>
          </a:p>
          <a:p>
            <a:endParaRPr lang="en-US" dirty="0"/>
          </a:p>
          <a:p>
            <a:pPr marL="285750" indent="-285750">
              <a:buFont typeface="Arial" pitchFamily="34" charset="0"/>
              <a:buChar char="•"/>
            </a:pPr>
            <a:r>
              <a:rPr lang="en-US" dirty="0"/>
              <a:t>Those belonging to a group that encourages devotion to </a:t>
            </a:r>
            <a:r>
              <a:rPr lang="en-US" dirty="0" smtClean="0"/>
              <a:t>Mary</a:t>
            </a:r>
          </a:p>
          <a:p>
            <a:endParaRPr lang="en-US" dirty="0"/>
          </a:p>
          <a:p>
            <a:pPr marL="285750" indent="-285750">
              <a:buFont typeface="Arial" pitchFamily="34" charset="0"/>
              <a:buChar char="•"/>
            </a:pPr>
            <a:r>
              <a:rPr lang="en-US" dirty="0"/>
              <a:t>Those who regularly read the Bible or pray with </a:t>
            </a:r>
            <a:r>
              <a:rPr lang="en-US" dirty="0" smtClean="0"/>
              <a:t>Scripture</a:t>
            </a:r>
          </a:p>
          <a:p>
            <a:endParaRPr lang="en-US" dirty="0"/>
          </a:p>
          <a:p>
            <a:pPr marL="285750" indent="-285750">
              <a:buFont typeface="Arial" pitchFamily="34" charset="0"/>
              <a:buChar char="•"/>
            </a:pPr>
            <a:r>
              <a:rPr lang="en-US" dirty="0"/>
              <a:t>Participants in World Youth Day or a National Catholic Youth Conference</a:t>
            </a:r>
          </a:p>
        </p:txBody>
      </p:sp>
      <p:sp>
        <p:nvSpPr>
          <p:cNvPr id="5" name="Title 1"/>
          <p:cNvSpPr txBox="1">
            <a:spLocks/>
          </p:cNvSpPr>
          <p:nvPr/>
        </p:nvSpPr>
        <p:spPr bwMode="auto">
          <a:xfrm>
            <a:off x="355879" y="685800"/>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fontScale="97500"/>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2300" b="1" cap="all" spc="200" dirty="0" smtClean="0">
                <a:solidFill>
                  <a:prstClr val="white"/>
                </a:solidFill>
              </a:rPr>
              <a:t>Other Key subgroups</a:t>
            </a:r>
            <a:endParaRPr lang="en-US" sz="2400" b="1" dirty="0"/>
          </a:p>
        </p:txBody>
      </p:sp>
    </p:spTree>
    <p:extLst>
      <p:ext uri="{BB962C8B-B14F-4D97-AF65-F5344CB8AC3E}">
        <p14:creationId xmlns:p14="http://schemas.microsoft.com/office/powerpoint/2010/main" val="28483514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lstStyle/>
          <a:p>
            <a:r>
              <a:rPr lang="en-US" dirty="0" smtClean="0"/>
              <a:t>Institutionally they are less connected to the Church</a:t>
            </a:r>
          </a:p>
          <a:p>
            <a:pPr marL="45720" indent="0">
              <a:buNone/>
            </a:pPr>
            <a:endParaRPr lang="en-US" dirty="0" smtClean="0"/>
          </a:p>
          <a:p>
            <a:r>
              <a:rPr lang="en-US" dirty="0" smtClean="0"/>
              <a:t>However, Latinos have some unique cultural supports for religious participation.</a:t>
            </a:r>
          </a:p>
          <a:p>
            <a:pPr marL="45720" indent="0">
              <a:buNone/>
            </a:pPr>
            <a:endParaRPr lang="en-US" dirty="0" smtClean="0"/>
          </a:p>
          <a:p>
            <a:pPr lvl="1"/>
            <a:r>
              <a:rPr lang="en-US" dirty="0" smtClean="0"/>
              <a:t>While Hispanics are no different than others in regular Mass attendance, they are much more likely to participate in prayer and devotional practices in the home, and to attend Marian feast day Masses.</a:t>
            </a:r>
          </a:p>
          <a:p>
            <a:pPr marL="365760" lvl="1" indent="0">
              <a:buNone/>
            </a:pPr>
            <a:endParaRPr lang="en-US" dirty="0"/>
          </a:p>
          <a:p>
            <a:pPr lvl="1"/>
            <a:r>
              <a:rPr lang="en-US" dirty="0" smtClean="0"/>
              <a:t>Spiritual talk at home rates higher among Latina respondents, particularly during high school.</a:t>
            </a:r>
          </a:p>
          <a:p>
            <a:pPr lvl="1"/>
            <a:endParaRPr lang="en-US" dirty="0"/>
          </a:p>
          <a:p>
            <a:pPr lvl="1"/>
            <a:r>
              <a:rPr lang="en-US" dirty="0" smtClean="0"/>
              <a:t>Higher participation rates in World Youth Day, and higher participation in NCYC for Hispanic adults.</a:t>
            </a:r>
          </a:p>
          <a:p>
            <a:pPr lvl="1"/>
            <a:endParaRPr lang="en-US" dirty="0"/>
          </a:p>
        </p:txBody>
      </p:sp>
      <p:sp>
        <p:nvSpPr>
          <p:cNvPr id="3" name="Title 2"/>
          <p:cNvSpPr>
            <a:spLocks noGrp="1"/>
          </p:cNvSpPr>
          <p:nvPr>
            <p:ph type="title"/>
          </p:nvPr>
        </p:nvSpPr>
        <p:spPr/>
        <p:txBody>
          <a:bodyPr/>
          <a:lstStyle/>
          <a:p>
            <a:r>
              <a:rPr lang="en-US" dirty="0" smtClean="0"/>
              <a:t>Hispanic Cultural Opportunities</a:t>
            </a:r>
            <a:endParaRPr lang="en-US" dirty="0"/>
          </a:p>
        </p:txBody>
      </p:sp>
    </p:spTree>
    <p:extLst>
      <p:ext uri="{BB962C8B-B14F-4D97-AF65-F5344CB8AC3E}">
        <p14:creationId xmlns:p14="http://schemas.microsoft.com/office/powerpoint/2010/main" val="10701991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KEY CHALLENGE: Level of Education</a:t>
            </a:r>
            <a:endParaRPr lang="en-US" dirty="0"/>
          </a:p>
        </p:txBody>
      </p:sp>
      <p:pic>
        <p:nvPicPr>
          <p:cNvPr id="2051"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2209800"/>
            <a:ext cx="9912008"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38069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7086600" y="304800"/>
            <a:ext cx="1752601" cy="2819400"/>
          </a:xfrm>
        </p:spPr>
        <p:txBody>
          <a:bodyPr/>
          <a:lstStyle/>
          <a:p>
            <a:r>
              <a:rPr lang="en-US" dirty="0" smtClean="0"/>
              <a:t>For further information</a:t>
            </a:r>
            <a:endParaRPr lang="en-US" dirty="0"/>
          </a:p>
        </p:txBody>
      </p:sp>
      <p:sp>
        <p:nvSpPr>
          <p:cNvPr id="4" name="Title 3"/>
          <p:cNvSpPr>
            <a:spLocks noGrp="1"/>
          </p:cNvSpPr>
          <p:nvPr>
            <p:ph type="title"/>
          </p:nvPr>
        </p:nvSpPr>
        <p:spPr>
          <a:xfrm>
            <a:off x="381000" y="1447800"/>
            <a:ext cx="6324600" cy="5257800"/>
          </a:xfrm>
        </p:spPr>
        <p:txBody>
          <a:bodyPr/>
          <a:lstStyle/>
          <a:p>
            <a:pPr algn="ctr"/>
            <a:r>
              <a:rPr lang="en-US" sz="1600" dirty="0" smtClean="0"/>
              <a:t>United States conference of catholic bishops</a:t>
            </a:r>
            <a:br>
              <a:rPr lang="en-US" sz="1600" dirty="0" smtClean="0"/>
            </a:br>
            <a:r>
              <a:rPr lang="en-US" sz="1600" dirty="0" smtClean="0"/>
              <a:t>Secretariat of </a:t>
            </a:r>
            <a:br>
              <a:rPr lang="en-US" sz="1600" dirty="0" smtClean="0"/>
            </a:br>
            <a:r>
              <a:rPr lang="en-US" sz="1600" dirty="0" smtClean="0"/>
              <a:t>Clergy, Consecrated Life and Vocations</a:t>
            </a:r>
            <a:br>
              <a:rPr lang="en-US" sz="1600" dirty="0" smtClean="0"/>
            </a:br>
            <a:r>
              <a:rPr lang="en-US" sz="1600" dirty="0"/>
              <a:t/>
            </a:r>
            <a:br>
              <a:rPr lang="en-US" sz="1600" dirty="0"/>
            </a:br>
            <a:r>
              <a:rPr lang="en-US" sz="1600" dirty="0" smtClean="0"/>
              <a:t>USCCB.org/Vocations</a:t>
            </a:r>
            <a:br>
              <a:rPr lang="en-US" sz="1600" dirty="0" smtClean="0"/>
            </a:br>
            <a:r>
              <a:rPr lang="en-US" sz="1600" dirty="0" smtClean="0"/>
              <a:t>email: cclv@usccb.org</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Center for applied research in the apostolate</a:t>
            </a:r>
            <a:br>
              <a:rPr lang="en-US" sz="1600" dirty="0" smtClean="0"/>
            </a:br>
            <a:r>
              <a:rPr lang="en-US" sz="1600" dirty="0" smtClean="0"/>
              <a:t/>
            </a:r>
            <a:br>
              <a:rPr lang="en-US" sz="1600" dirty="0" smtClean="0"/>
            </a:br>
            <a:r>
              <a:rPr lang="en-US" sz="1600" b="0" cap="none" dirty="0" smtClean="0"/>
              <a:t>cara.georgetown.edu</a:t>
            </a:r>
            <a:br>
              <a:rPr lang="en-US" sz="1600" b="0" cap="none" dirty="0" smtClean="0"/>
            </a:br>
            <a:r>
              <a:rPr lang="en-US" sz="1600" b="0" cap="none" dirty="0" smtClean="0"/>
              <a:t>email: cara@georgetown.edu </a:t>
            </a:r>
            <a:endParaRPr lang="en-US" sz="1600" b="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838200"/>
            <a:ext cx="1172376" cy="11430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52990" y="5638800"/>
            <a:ext cx="946150" cy="939416"/>
          </a:xfrm>
          <a:prstGeom prst="rect">
            <a:avLst/>
          </a:prstGeom>
        </p:spPr>
      </p:pic>
    </p:spTree>
    <p:extLst>
      <p:ext uri="{BB962C8B-B14F-4D97-AF65-F5344CB8AC3E}">
        <p14:creationId xmlns:p14="http://schemas.microsoft.com/office/powerpoint/2010/main" val="4255422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Powerpoint</a:t>
            </a:r>
            <a:r>
              <a:rPr lang="en-US" dirty="0" smtClean="0"/>
              <a:t> available ONLINE:</a:t>
            </a:r>
            <a:endParaRPr lang="en-US" dirty="0"/>
          </a:p>
        </p:txBody>
      </p:sp>
      <p:sp>
        <p:nvSpPr>
          <p:cNvPr id="3" name="TextBox 2"/>
          <p:cNvSpPr txBox="1"/>
          <p:nvPr/>
        </p:nvSpPr>
        <p:spPr>
          <a:xfrm>
            <a:off x="990600" y="1905000"/>
            <a:ext cx="6553200" cy="4524315"/>
          </a:xfrm>
          <a:prstGeom prst="rect">
            <a:avLst/>
          </a:prstGeom>
          <a:noFill/>
        </p:spPr>
        <p:txBody>
          <a:bodyPr wrap="square" rtlCol="0">
            <a:spAutoFit/>
          </a:bodyPr>
          <a:lstStyle/>
          <a:p>
            <a:endParaRPr lang="en-US" sz="3200" dirty="0" smtClean="0">
              <a:latin typeface="Franklin Gothic Medium" pitchFamily="34" charset="0"/>
            </a:endParaRPr>
          </a:p>
          <a:p>
            <a:endParaRPr lang="en-US" sz="3200" dirty="0" smtClean="0">
              <a:latin typeface="Franklin Gothic Medium" pitchFamily="34" charset="0"/>
            </a:endParaRPr>
          </a:p>
          <a:p>
            <a:r>
              <a:rPr lang="en-US" sz="3200" dirty="0">
                <a:latin typeface="Franklin Gothic Medium" pitchFamily="34" charset="0"/>
              </a:rPr>
              <a:t>http://www.usccb.org/beliefs-and-teachings/vocations/priesthood</a:t>
            </a:r>
            <a:r>
              <a:rPr lang="en-US" sz="3200" dirty="0" smtClean="0">
                <a:latin typeface="Franklin Gothic Medium" pitchFamily="34" charset="0"/>
              </a:rPr>
              <a:t>/</a:t>
            </a:r>
          </a:p>
          <a:p>
            <a:r>
              <a:rPr lang="en-US" sz="3200" dirty="0" smtClean="0">
                <a:latin typeface="Franklin Gothic Medium" pitchFamily="34" charset="0"/>
              </a:rPr>
              <a:t>priestly-life-and-ministry/</a:t>
            </a:r>
          </a:p>
          <a:p>
            <a:endParaRPr lang="en-US" sz="3200" dirty="0">
              <a:latin typeface="Franklin Gothic Medium" pitchFamily="34" charset="0"/>
            </a:endParaRPr>
          </a:p>
          <a:p>
            <a:r>
              <a:rPr lang="en-US" sz="3200" dirty="0" smtClean="0">
                <a:latin typeface="Franklin Gothic Medium" pitchFamily="34" charset="0"/>
              </a:rPr>
              <a:t>(FOR WI-FI HERE OR ACCESS LATER)</a:t>
            </a:r>
          </a:p>
          <a:p>
            <a:endParaRPr lang="en-US" sz="3200" dirty="0">
              <a:latin typeface="Franklin Gothic Medium" pitchFamily="34" charset="0"/>
            </a:endParaRPr>
          </a:p>
          <a:p>
            <a:endParaRPr lang="en-US" sz="3200" dirty="0">
              <a:latin typeface="Franklin Gothic Medium" pitchFamily="34" charset="0"/>
            </a:endParaRPr>
          </a:p>
        </p:txBody>
      </p:sp>
    </p:spTree>
    <p:extLst>
      <p:ext uri="{BB962C8B-B14F-4D97-AF65-F5344CB8AC3E}">
        <p14:creationId xmlns:p14="http://schemas.microsoft.com/office/powerpoint/2010/main" val="22582528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REPORT ONLINE:</a:t>
            </a:r>
            <a:endParaRPr lang="en-US" dirty="0"/>
          </a:p>
        </p:txBody>
      </p:sp>
      <p:sp>
        <p:nvSpPr>
          <p:cNvPr id="3" name="TextBox 2"/>
          <p:cNvSpPr txBox="1"/>
          <p:nvPr/>
        </p:nvSpPr>
        <p:spPr>
          <a:xfrm>
            <a:off x="987552" y="3048000"/>
            <a:ext cx="7135800" cy="2092881"/>
          </a:xfrm>
          <a:prstGeom prst="rect">
            <a:avLst/>
          </a:prstGeom>
          <a:noFill/>
        </p:spPr>
        <p:txBody>
          <a:bodyPr wrap="none" rtlCol="0">
            <a:spAutoFit/>
          </a:bodyPr>
          <a:lstStyle/>
          <a:p>
            <a:r>
              <a:rPr lang="en-US" sz="2800" u="sng" dirty="0" smtClean="0">
                <a:latin typeface="Franklin Gothic Medium" pitchFamily="34" charset="0"/>
              </a:rPr>
              <a:t>http</a:t>
            </a:r>
            <a:r>
              <a:rPr lang="en-US" sz="2800" u="sng" dirty="0">
                <a:latin typeface="Franklin Gothic Medium" pitchFamily="34" charset="0"/>
              </a:rPr>
              <a:t>://</a:t>
            </a:r>
            <a:r>
              <a:rPr lang="en-US" sz="2800" u="sng" dirty="0" smtClean="0">
                <a:latin typeface="Franklin Gothic Medium" pitchFamily="34" charset="0"/>
              </a:rPr>
              <a:t>www.usccb.org/beliefs-and-teachings/</a:t>
            </a:r>
          </a:p>
          <a:p>
            <a:r>
              <a:rPr lang="en-US" sz="2800" u="sng" dirty="0" smtClean="0">
                <a:latin typeface="Franklin Gothic Medium" pitchFamily="34" charset="0"/>
              </a:rPr>
              <a:t>vocations/survey-of-youth-</a:t>
            </a:r>
          </a:p>
          <a:p>
            <a:r>
              <a:rPr lang="en-US" sz="2800" u="sng" dirty="0" smtClean="0">
                <a:latin typeface="Franklin Gothic Medium" pitchFamily="34" charset="0"/>
              </a:rPr>
              <a:t>and-young-adults-on-</a:t>
            </a:r>
            <a:r>
              <a:rPr lang="en-US" sz="2800" u="sng" dirty="0" err="1" smtClean="0">
                <a:latin typeface="Franklin Gothic Medium" pitchFamily="34" charset="0"/>
              </a:rPr>
              <a:t>vocations.cfm</a:t>
            </a:r>
            <a:endParaRPr lang="en-US" sz="2800" dirty="0">
              <a:latin typeface="Franklin Gothic Medium" pitchFamily="34" charset="0"/>
            </a:endParaRPr>
          </a:p>
          <a:p>
            <a:r>
              <a:rPr lang="en-US" sz="2800" dirty="0">
                <a:latin typeface="Franklin Gothic Medium" pitchFamily="34" charset="0"/>
              </a:rPr>
              <a:t> </a:t>
            </a:r>
          </a:p>
          <a:p>
            <a:endParaRPr lang="en-US" dirty="0"/>
          </a:p>
        </p:txBody>
      </p:sp>
    </p:spTree>
    <p:extLst>
      <p:ext uri="{BB962C8B-B14F-4D97-AF65-F5344CB8AC3E}">
        <p14:creationId xmlns:p14="http://schemas.microsoft.com/office/powerpoint/2010/main" val="895792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FOR OUR DISCUSSION</a:t>
            </a:r>
            <a:endParaRPr lang="en-US" dirty="0"/>
          </a:p>
        </p:txBody>
      </p:sp>
      <p:sp>
        <p:nvSpPr>
          <p:cNvPr id="4" name="TextBox 3"/>
          <p:cNvSpPr txBox="1"/>
          <p:nvPr/>
        </p:nvSpPr>
        <p:spPr>
          <a:xfrm>
            <a:off x="1143000" y="2895600"/>
            <a:ext cx="7239000" cy="2554545"/>
          </a:xfrm>
          <a:prstGeom prst="rect">
            <a:avLst/>
          </a:prstGeom>
          <a:noFill/>
        </p:spPr>
        <p:txBody>
          <a:bodyPr wrap="square" rtlCol="0">
            <a:spAutoFit/>
          </a:bodyPr>
          <a:lstStyle/>
          <a:p>
            <a:r>
              <a:rPr lang="en-US" sz="3200" i="1" dirty="0" err="1">
                <a:latin typeface="Franklin Gothic Medium" pitchFamily="34" charset="0"/>
              </a:rPr>
              <a:t>Encuentro</a:t>
            </a:r>
            <a:r>
              <a:rPr lang="en-US" sz="3200" i="1" dirty="0">
                <a:latin typeface="Franklin Gothic Medium" pitchFamily="34" charset="0"/>
              </a:rPr>
              <a:t> y </a:t>
            </a:r>
            <a:r>
              <a:rPr lang="en-US" sz="3200" i="1" dirty="0" err="1" smtClean="0">
                <a:latin typeface="Franklin Gothic Medium" pitchFamily="34" charset="0"/>
              </a:rPr>
              <a:t>misión</a:t>
            </a:r>
            <a:r>
              <a:rPr lang="en-US" sz="3200" dirty="0" smtClean="0">
                <a:latin typeface="Franklin Gothic Medium" pitchFamily="34" charset="0"/>
              </a:rPr>
              <a:t> #45:  “</a:t>
            </a:r>
            <a:r>
              <a:rPr lang="es-ES" sz="3200" dirty="0" smtClean="0">
                <a:latin typeface="Franklin Gothic Medium" pitchFamily="34" charset="0"/>
              </a:rPr>
              <a:t>La </a:t>
            </a:r>
            <a:r>
              <a:rPr lang="es-ES" sz="3200" dirty="0">
                <a:latin typeface="Franklin Gothic Medium" pitchFamily="34" charset="0"/>
              </a:rPr>
              <a:t>promoción de vocaciones al sacerdocio, al diaconado, y a la vida consagrada deberá ser parte integral de los esfuerzos del ministerio hispano</a:t>
            </a:r>
            <a:r>
              <a:rPr lang="es-ES" sz="3200" dirty="0" smtClean="0">
                <a:latin typeface="Franklin Gothic Medium" pitchFamily="34" charset="0"/>
              </a:rPr>
              <a:t>.” </a:t>
            </a:r>
            <a:endParaRPr lang="en-US" sz="3200" dirty="0">
              <a:latin typeface="Franklin Gothic Medium" pitchFamily="34" charset="0"/>
            </a:endParaRPr>
          </a:p>
        </p:txBody>
      </p:sp>
    </p:spTree>
    <p:extLst>
      <p:ext uri="{BB962C8B-B14F-4D97-AF65-F5344CB8AC3E}">
        <p14:creationId xmlns:p14="http://schemas.microsoft.com/office/powerpoint/2010/main" val="14931684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CONTEXT</a:t>
            </a:r>
            <a:endParaRPr lang="en-US" dirty="0"/>
          </a:p>
        </p:txBody>
      </p:sp>
      <p:sp>
        <p:nvSpPr>
          <p:cNvPr id="4" name="TextBox 3"/>
          <p:cNvSpPr txBox="1"/>
          <p:nvPr/>
        </p:nvSpPr>
        <p:spPr>
          <a:xfrm>
            <a:off x="1252728" y="1996440"/>
            <a:ext cx="6781800" cy="4093428"/>
          </a:xfrm>
          <a:prstGeom prst="rect">
            <a:avLst/>
          </a:prstGeom>
          <a:noFill/>
        </p:spPr>
        <p:txBody>
          <a:bodyPr wrap="square" rtlCol="0">
            <a:spAutoFit/>
          </a:bodyPr>
          <a:lstStyle/>
          <a:p>
            <a:r>
              <a:rPr lang="en-US" sz="2000" dirty="0" smtClean="0">
                <a:latin typeface="Franklin Gothic Medium" pitchFamily="34" charset="0"/>
              </a:rPr>
              <a:t>Bishop Daniel Flores’ Talk on Hispanic Vocations at ANSH, October 2008:</a:t>
            </a:r>
          </a:p>
          <a:p>
            <a:endParaRPr lang="en-US" sz="2000" dirty="0">
              <a:latin typeface="Franklin Gothic Medium" pitchFamily="34" charset="0"/>
            </a:endParaRPr>
          </a:p>
          <a:p>
            <a:r>
              <a:rPr lang="en-US" sz="2000" dirty="0" smtClean="0">
                <a:latin typeface="Franklin Gothic Medium" pitchFamily="34" charset="0"/>
              </a:rPr>
              <a:t>“We ought to try to create the culture of vocations.”</a:t>
            </a:r>
          </a:p>
          <a:p>
            <a:endParaRPr lang="en-US" sz="2000" dirty="0">
              <a:latin typeface="Franklin Gothic Medium" pitchFamily="34" charset="0"/>
            </a:endParaRPr>
          </a:p>
          <a:p>
            <a:r>
              <a:rPr lang="en-US" sz="2000" dirty="0" smtClean="0">
                <a:latin typeface="Franklin Gothic Medium" pitchFamily="34" charset="0"/>
              </a:rPr>
              <a:t>“The language of vocation should be taught and</a:t>
            </a:r>
          </a:p>
          <a:p>
            <a:r>
              <a:rPr lang="en-US" sz="2000" dirty="0">
                <a:latin typeface="Franklin Gothic Medium" pitchFamily="34" charset="0"/>
              </a:rPr>
              <a:t>u</a:t>
            </a:r>
            <a:r>
              <a:rPr lang="en-US" sz="2000" dirty="0" smtClean="0">
                <a:latin typeface="Franklin Gothic Medium" pitchFamily="34" charset="0"/>
              </a:rPr>
              <a:t>nderstood”</a:t>
            </a:r>
          </a:p>
          <a:p>
            <a:endParaRPr lang="en-US" sz="2000" dirty="0">
              <a:latin typeface="Franklin Gothic Medium" pitchFamily="34" charset="0"/>
            </a:endParaRPr>
          </a:p>
          <a:p>
            <a:r>
              <a:rPr lang="en-US" sz="2000" dirty="0" smtClean="0">
                <a:latin typeface="Franklin Gothic Medium" pitchFamily="34" charset="0"/>
              </a:rPr>
              <a:t>“Latin American cultures maintain a strong focus on </a:t>
            </a:r>
          </a:p>
          <a:p>
            <a:r>
              <a:rPr lang="en-US" sz="2000" dirty="0">
                <a:latin typeface="Franklin Gothic Medium" pitchFamily="34" charset="0"/>
              </a:rPr>
              <a:t>t</a:t>
            </a:r>
            <a:r>
              <a:rPr lang="en-US" sz="2000" dirty="0" smtClean="0">
                <a:latin typeface="Franklin Gothic Medium" pitchFamily="34" charset="0"/>
              </a:rPr>
              <a:t>he primacy of the word spoken by persons of trust”</a:t>
            </a:r>
          </a:p>
          <a:p>
            <a:endParaRPr lang="en-US" sz="2000" dirty="0">
              <a:latin typeface="Franklin Gothic Medium" pitchFamily="34" charset="0"/>
            </a:endParaRPr>
          </a:p>
          <a:p>
            <a:r>
              <a:rPr lang="en-US" sz="2000" dirty="0" smtClean="0">
                <a:latin typeface="Franklin Gothic Medium" pitchFamily="34" charset="0"/>
              </a:rPr>
              <a:t>“The participation of Spanish-speaking priests who have roots in the culture is vital”</a:t>
            </a:r>
          </a:p>
        </p:txBody>
      </p:sp>
    </p:spTree>
    <p:extLst>
      <p:ext uri="{BB962C8B-B14F-4D97-AF65-F5344CB8AC3E}">
        <p14:creationId xmlns:p14="http://schemas.microsoft.com/office/powerpoint/2010/main" val="40838184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57200" y="2133600"/>
            <a:ext cx="4040188" cy="762000"/>
          </a:xfrm>
        </p:spPr>
        <p:txBody>
          <a:bodyPr>
            <a:normAutofit/>
          </a:bodyPr>
          <a:lstStyle/>
          <a:p>
            <a:pPr>
              <a:spcBef>
                <a:spcPts val="0"/>
              </a:spcBef>
            </a:pPr>
            <a:r>
              <a:rPr lang="en-US" sz="2200" dirty="0" smtClean="0"/>
              <a:t>Annual Surveys of the</a:t>
            </a:r>
          </a:p>
          <a:p>
            <a:pPr>
              <a:spcBef>
                <a:spcPts val="0"/>
              </a:spcBef>
            </a:pPr>
            <a:r>
              <a:rPr lang="en-US" sz="2200" dirty="0" smtClean="0"/>
              <a:t>Newly Ordained</a:t>
            </a:r>
            <a:endParaRPr lang="en-US" sz="2200" dirty="0"/>
          </a:p>
        </p:txBody>
      </p:sp>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676400" y="3505200"/>
            <a:ext cx="1709596" cy="1079182"/>
          </a:xfrm>
        </p:spPr>
      </p:pic>
      <p:sp>
        <p:nvSpPr>
          <p:cNvPr id="6" name="Text Placeholder 5"/>
          <p:cNvSpPr>
            <a:spLocks noGrp="1"/>
          </p:cNvSpPr>
          <p:nvPr>
            <p:ph type="body" sz="quarter" idx="3"/>
          </p:nvPr>
        </p:nvSpPr>
        <p:spPr>
          <a:xfrm>
            <a:off x="4648200" y="2057400"/>
            <a:ext cx="4041775" cy="838200"/>
          </a:xfrm>
        </p:spPr>
        <p:txBody>
          <a:bodyPr>
            <a:normAutofit/>
          </a:bodyPr>
          <a:lstStyle/>
          <a:p>
            <a:pPr>
              <a:spcBef>
                <a:spcPts val="0"/>
              </a:spcBef>
            </a:pPr>
            <a:r>
              <a:rPr lang="en-US" sz="2200" dirty="0" smtClean="0"/>
              <a:t>Annual Surveys of Perpetually Professed</a:t>
            </a:r>
            <a:endParaRPr lang="en-US" sz="2200" dirty="0"/>
          </a:p>
        </p:txBody>
      </p:sp>
      <p:pic>
        <p:nvPicPr>
          <p:cNvPr id="9" name="Content Placeholder 8"/>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867400" y="3505200"/>
            <a:ext cx="1676400" cy="1100138"/>
          </a:xfrm>
        </p:spPr>
      </p:pic>
      <p:sp>
        <p:nvSpPr>
          <p:cNvPr id="3" name="Title 2"/>
          <p:cNvSpPr>
            <a:spLocks noGrp="1"/>
          </p:cNvSpPr>
          <p:nvPr>
            <p:ph type="title"/>
          </p:nvPr>
        </p:nvSpPr>
        <p:spPr/>
        <p:txBody>
          <a:bodyPr/>
          <a:lstStyle/>
          <a:p>
            <a:r>
              <a:rPr lang="en-US" dirty="0" smtClean="0"/>
              <a:t>Why this survey?</a:t>
            </a:r>
            <a:endParaRPr lang="en-US" dirty="0"/>
          </a:p>
        </p:txBody>
      </p:sp>
    </p:spTree>
    <p:extLst>
      <p:ext uri="{BB962C8B-B14F-4D97-AF65-F5344CB8AC3E}">
        <p14:creationId xmlns:p14="http://schemas.microsoft.com/office/powerpoint/2010/main" val="13122806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152400" y="1600200"/>
            <a:ext cx="8839200" cy="5029200"/>
          </a:xfrm>
        </p:spPr>
        <p:txBody>
          <a:bodyPr>
            <a:normAutofit/>
          </a:bodyPr>
          <a:lstStyle/>
          <a:p>
            <a:pPr marL="109728" indent="0">
              <a:buNone/>
            </a:pPr>
            <a:r>
              <a:rPr lang="en-US" dirty="0"/>
              <a:t>	</a:t>
            </a:r>
            <a:r>
              <a:rPr lang="en-US" dirty="0" smtClean="0"/>
              <a:t>				</a:t>
            </a:r>
            <a:r>
              <a:rPr lang="en-US" u="sng" dirty="0" smtClean="0"/>
              <a:t>2012 </a:t>
            </a:r>
            <a:r>
              <a:rPr lang="en-US" dirty="0" smtClean="0"/>
              <a:t>   </a:t>
            </a:r>
            <a:r>
              <a:rPr lang="en-US" u="sng" dirty="0" smtClean="0"/>
              <a:t>2011 </a:t>
            </a:r>
            <a:r>
              <a:rPr lang="en-US" dirty="0" smtClean="0"/>
              <a:t>  </a:t>
            </a:r>
            <a:r>
              <a:rPr lang="en-US" u="sng" dirty="0" smtClean="0"/>
              <a:t>National</a:t>
            </a:r>
            <a:endParaRPr lang="en-US" u="sng" dirty="0"/>
          </a:p>
          <a:p>
            <a:r>
              <a:rPr lang="en-US" dirty="0" smtClean="0"/>
              <a:t>Caucasian / White</a:t>
            </a:r>
            <a:r>
              <a:rPr lang="en-US" dirty="0"/>
              <a:t>	</a:t>
            </a:r>
            <a:endParaRPr lang="en-US" dirty="0" smtClean="0"/>
          </a:p>
          <a:p>
            <a:pPr marL="45720" indent="0">
              <a:buNone/>
            </a:pPr>
            <a:r>
              <a:rPr lang="en-US" dirty="0"/>
              <a:t>	</a:t>
            </a:r>
            <a:r>
              <a:rPr lang="en-US" dirty="0" smtClean="0"/>
              <a:t>				</a:t>
            </a:r>
            <a:r>
              <a:rPr lang="en-US" dirty="0"/>
              <a:t>71%</a:t>
            </a:r>
            <a:r>
              <a:rPr lang="en-US" dirty="0" smtClean="0"/>
              <a:t>	      66%	58</a:t>
            </a:r>
            <a:r>
              <a:rPr lang="en-US" dirty="0"/>
              <a:t>%</a:t>
            </a:r>
          </a:p>
          <a:p>
            <a:r>
              <a:rPr lang="en-US" dirty="0" smtClean="0"/>
              <a:t>Hispanic / Latino</a:t>
            </a:r>
            <a:r>
              <a:rPr lang="en-US" dirty="0"/>
              <a:t>			</a:t>
            </a:r>
            <a:r>
              <a:rPr lang="en-US" dirty="0" smtClean="0"/>
              <a:t>		</a:t>
            </a:r>
            <a:r>
              <a:rPr lang="en-US" dirty="0"/>
              <a:t>	</a:t>
            </a:r>
          </a:p>
          <a:p>
            <a:pPr marL="45720" indent="0">
              <a:buNone/>
            </a:pPr>
            <a:r>
              <a:rPr lang="en-US" dirty="0" smtClean="0"/>
              <a:t>					15%	      10%	34</a:t>
            </a:r>
            <a:r>
              <a:rPr lang="en-US" dirty="0"/>
              <a:t>%</a:t>
            </a:r>
          </a:p>
          <a:p>
            <a:r>
              <a:rPr lang="en-US" dirty="0" smtClean="0"/>
              <a:t>Asian / Pacific </a:t>
            </a:r>
            <a:r>
              <a:rPr lang="en-US" dirty="0"/>
              <a:t>Islander			</a:t>
            </a:r>
          </a:p>
          <a:p>
            <a:pPr marL="45720" indent="0">
              <a:buNone/>
            </a:pPr>
            <a:r>
              <a:rPr lang="en-US" dirty="0" smtClean="0"/>
              <a:t>					  9</a:t>
            </a:r>
            <a:r>
              <a:rPr lang="en-US" dirty="0"/>
              <a:t>%	 </a:t>
            </a:r>
            <a:r>
              <a:rPr lang="en-US" dirty="0" smtClean="0"/>
              <a:t>     17%</a:t>
            </a:r>
            <a:r>
              <a:rPr lang="en-US" dirty="0"/>
              <a:t>	 </a:t>
            </a:r>
            <a:r>
              <a:rPr lang="en-US" dirty="0" smtClean="0"/>
              <a:t> 4</a:t>
            </a:r>
            <a:r>
              <a:rPr lang="en-US" dirty="0"/>
              <a:t>%</a:t>
            </a:r>
          </a:p>
          <a:p>
            <a:r>
              <a:rPr lang="en-US" dirty="0" smtClean="0"/>
              <a:t>African / African American </a:t>
            </a:r>
          </a:p>
          <a:p>
            <a:pPr marL="45720" indent="0">
              <a:buNone/>
            </a:pPr>
            <a:r>
              <a:rPr lang="en-US" dirty="0"/>
              <a:t>	</a:t>
            </a:r>
            <a:r>
              <a:rPr lang="en-US" dirty="0" smtClean="0"/>
              <a:t>				  3%</a:t>
            </a:r>
            <a:r>
              <a:rPr lang="en-US" dirty="0"/>
              <a:t>		</a:t>
            </a:r>
            <a:r>
              <a:rPr lang="en-US" dirty="0" smtClean="0"/>
              <a:t>4%	  </a:t>
            </a:r>
            <a:r>
              <a:rPr lang="en-US" dirty="0"/>
              <a:t>3%</a:t>
            </a:r>
          </a:p>
          <a:p>
            <a:pPr marL="109728" indent="0">
              <a:buNone/>
            </a:pPr>
            <a:endParaRPr lang="en-US" dirty="0"/>
          </a:p>
          <a:p>
            <a:endParaRPr lang="en-US" dirty="0"/>
          </a:p>
        </p:txBody>
      </p:sp>
      <p:sp>
        <p:nvSpPr>
          <p:cNvPr id="7" name="Title 6"/>
          <p:cNvSpPr>
            <a:spLocks noGrp="1"/>
          </p:cNvSpPr>
          <p:nvPr>
            <p:ph type="title"/>
          </p:nvPr>
        </p:nvSpPr>
        <p:spPr/>
        <p:txBody>
          <a:bodyPr/>
          <a:lstStyle/>
          <a:p>
            <a:r>
              <a:rPr lang="en-US" dirty="0" smtClean="0"/>
              <a:t>Annual Surveys of New </a:t>
            </a:r>
            <a:br>
              <a:rPr lang="en-US" dirty="0" smtClean="0"/>
            </a:br>
            <a:r>
              <a:rPr lang="en-US" dirty="0" smtClean="0"/>
              <a:t>Priests (2012) /Religious (2011)</a:t>
            </a:r>
            <a:endParaRPr lang="en-US" dirty="0"/>
          </a:p>
        </p:txBody>
      </p:sp>
    </p:spTree>
    <p:extLst>
      <p:ext uri="{BB962C8B-B14F-4D97-AF65-F5344CB8AC3E}">
        <p14:creationId xmlns:p14="http://schemas.microsoft.com/office/powerpoint/2010/main" val="42268201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pPr marL="45720" indent="0">
              <a:buNone/>
            </a:pPr>
            <a:r>
              <a:rPr lang="en-US" dirty="0" smtClean="0"/>
              <a:t>United States	71%</a:t>
            </a:r>
          </a:p>
          <a:p>
            <a:pPr marL="45720" indent="0">
              <a:buNone/>
            </a:pPr>
            <a:r>
              <a:rPr lang="en-US" dirty="0" smtClean="0"/>
              <a:t>Vietnam		  5%</a:t>
            </a:r>
          </a:p>
          <a:p>
            <a:pPr marL="45720" indent="0">
              <a:buNone/>
            </a:pPr>
            <a:r>
              <a:rPr lang="en-US" dirty="0" smtClean="0"/>
              <a:t>Columbia		  5%</a:t>
            </a:r>
          </a:p>
          <a:p>
            <a:pPr marL="45720" indent="0">
              <a:buNone/>
            </a:pPr>
            <a:r>
              <a:rPr lang="en-US" dirty="0" smtClean="0"/>
              <a:t>Mexico		  4%</a:t>
            </a:r>
          </a:p>
          <a:p>
            <a:pPr marL="45720" indent="0">
              <a:buNone/>
            </a:pPr>
            <a:r>
              <a:rPr lang="en-US" dirty="0" smtClean="0"/>
              <a:t>Poland		  3%</a:t>
            </a:r>
          </a:p>
          <a:p>
            <a:pPr marL="45720" indent="0">
              <a:buNone/>
            </a:pPr>
            <a:r>
              <a:rPr lang="en-US" dirty="0" smtClean="0"/>
              <a:t>Philippines	  2%</a:t>
            </a:r>
          </a:p>
          <a:p>
            <a:pPr marL="45720" indent="0">
              <a:buNone/>
            </a:pPr>
            <a:r>
              <a:rPr lang="en-US" dirty="0" smtClean="0"/>
              <a:t>El Salvador	  1%</a:t>
            </a:r>
          </a:p>
          <a:p>
            <a:pPr marL="45720" indent="0">
              <a:buNone/>
            </a:pPr>
            <a:r>
              <a:rPr lang="en-US" dirty="0" smtClean="0"/>
              <a:t>Other		  9%</a:t>
            </a:r>
            <a:endParaRPr lang="en-US" dirty="0"/>
          </a:p>
        </p:txBody>
      </p:sp>
      <p:sp>
        <p:nvSpPr>
          <p:cNvPr id="3" name="Content Placeholder 2"/>
          <p:cNvSpPr>
            <a:spLocks noGrp="1"/>
          </p:cNvSpPr>
          <p:nvPr>
            <p:ph sz="half" idx="2"/>
          </p:nvPr>
        </p:nvSpPr>
        <p:spPr/>
        <p:txBody>
          <a:bodyPr/>
          <a:lstStyle/>
          <a:p>
            <a:pPr marL="45720" indent="0">
              <a:buNone/>
            </a:pPr>
            <a:endParaRPr lang="en-US" dirty="0"/>
          </a:p>
          <a:p>
            <a:pPr marL="45720" indent="0">
              <a:buNone/>
            </a:pPr>
            <a:r>
              <a:rPr lang="en-US" dirty="0" smtClean="0"/>
              <a:t>Total Hispanics / Latinos:	15%</a:t>
            </a:r>
          </a:p>
          <a:p>
            <a:pPr marL="45720" indent="0">
              <a:buNone/>
            </a:pPr>
            <a:endParaRPr lang="en-US" dirty="0" smtClean="0"/>
          </a:p>
          <a:p>
            <a:pPr marL="45720" indent="0">
              <a:buNone/>
            </a:pPr>
            <a:r>
              <a:rPr lang="en-US" dirty="0" smtClean="0"/>
              <a:t>U.S. Born Hispanics / Latinos:</a:t>
            </a:r>
          </a:p>
          <a:p>
            <a:pPr marL="45720" indent="0">
              <a:buNone/>
            </a:pPr>
            <a:r>
              <a:rPr lang="en-US" dirty="0"/>
              <a:t>	</a:t>
            </a:r>
            <a:r>
              <a:rPr lang="en-US" dirty="0" smtClean="0"/>
              <a:t>	&lt;5%</a:t>
            </a:r>
          </a:p>
          <a:p>
            <a:pPr marL="45720" indent="0">
              <a:buNone/>
            </a:pPr>
            <a:endParaRPr lang="en-US" dirty="0" smtClean="0"/>
          </a:p>
        </p:txBody>
      </p:sp>
      <p:sp>
        <p:nvSpPr>
          <p:cNvPr id="4" name="Title 3"/>
          <p:cNvSpPr>
            <a:spLocks noGrp="1"/>
          </p:cNvSpPr>
          <p:nvPr>
            <p:ph type="title"/>
          </p:nvPr>
        </p:nvSpPr>
        <p:spPr/>
        <p:txBody>
          <a:bodyPr/>
          <a:lstStyle/>
          <a:p>
            <a:r>
              <a:rPr lang="en-US" dirty="0" smtClean="0"/>
              <a:t>Country of Birth of Ordinands</a:t>
            </a:r>
            <a:endParaRPr lang="en-US" dirty="0"/>
          </a:p>
        </p:txBody>
      </p:sp>
    </p:spTree>
    <p:extLst>
      <p:ext uri="{BB962C8B-B14F-4D97-AF65-F5344CB8AC3E}">
        <p14:creationId xmlns:p14="http://schemas.microsoft.com/office/powerpoint/2010/main" val="34237901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ARA template">
  <a:themeElements>
    <a:clrScheme name="CARA template 14">
      <a:dk1>
        <a:srgbClr val="000000"/>
      </a:dk1>
      <a:lt1>
        <a:srgbClr val="FFFFFF"/>
      </a:lt1>
      <a:dk2>
        <a:srgbClr val="000000"/>
      </a:dk2>
      <a:lt2>
        <a:srgbClr val="808080"/>
      </a:lt2>
      <a:accent1>
        <a:srgbClr val="008000"/>
      </a:accent1>
      <a:accent2>
        <a:srgbClr val="CCFF99"/>
      </a:accent2>
      <a:accent3>
        <a:srgbClr val="FFFFFF"/>
      </a:accent3>
      <a:accent4>
        <a:srgbClr val="000000"/>
      </a:accent4>
      <a:accent5>
        <a:srgbClr val="AAC0AA"/>
      </a:accent5>
      <a:accent6>
        <a:srgbClr val="B9E78A"/>
      </a:accent6>
      <a:hlink>
        <a:srgbClr val="0066FF"/>
      </a:hlink>
      <a:folHlink>
        <a:srgbClr val="66CCFF"/>
      </a:folHlink>
    </a:clrScheme>
    <a:fontScheme name="CARA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RA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RA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RA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RA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RA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RA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RA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RA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RA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RA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RA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RA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ARA template 13">
        <a:dk1>
          <a:srgbClr val="000000"/>
        </a:dk1>
        <a:lt1>
          <a:srgbClr val="FFFFFF"/>
        </a:lt1>
        <a:dk2>
          <a:srgbClr val="000000"/>
        </a:dk2>
        <a:lt2>
          <a:srgbClr val="808080"/>
        </a:lt2>
        <a:accent1>
          <a:srgbClr val="009900"/>
        </a:accent1>
        <a:accent2>
          <a:srgbClr val="CCFF99"/>
        </a:accent2>
        <a:accent3>
          <a:srgbClr val="FFFFFF"/>
        </a:accent3>
        <a:accent4>
          <a:srgbClr val="000000"/>
        </a:accent4>
        <a:accent5>
          <a:srgbClr val="AACAAA"/>
        </a:accent5>
        <a:accent6>
          <a:srgbClr val="B9E7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RA template 14">
        <a:dk1>
          <a:srgbClr val="000000"/>
        </a:dk1>
        <a:lt1>
          <a:srgbClr val="FFFFFF"/>
        </a:lt1>
        <a:dk2>
          <a:srgbClr val="000000"/>
        </a:dk2>
        <a:lt2>
          <a:srgbClr val="808080"/>
        </a:lt2>
        <a:accent1>
          <a:srgbClr val="008000"/>
        </a:accent1>
        <a:accent2>
          <a:srgbClr val="CCFF99"/>
        </a:accent2>
        <a:accent3>
          <a:srgbClr val="FFFFFF"/>
        </a:accent3>
        <a:accent4>
          <a:srgbClr val="000000"/>
        </a:accent4>
        <a:accent5>
          <a:srgbClr val="AAC0AA"/>
        </a:accent5>
        <a:accent6>
          <a:srgbClr val="B9E78A"/>
        </a:accent6>
        <a:hlink>
          <a:srgbClr val="0066FF"/>
        </a:hlink>
        <a:folHlink>
          <a:srgbClr val="66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Grid">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5500</TotalTime>
  <Words>2370</Words>
  <Application>Microsoft Office PowerPoint</Application>
  <PresentationFormat>On-screen Show (4:3)</PresentationFormat>
  <Paragraphs>216</Paragraphs>
  <Slides>25</Slides>
  <Notes>25</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CARA template</vt:lpstr>
      <vt:lpstr>Grid</vt:lpstr>
      <vt:lpstr>Consideration of a Vocation to   Priesthood and RELIGIOUS life  among Never-married  U.S. Catholics --CARA Survey Report   Rev. JOHN GUTHRIE, S.T.L. ASSOCIATE director USCCB Secretariat of Clergy, consecrated life &amp; vocations</vt:lpstr>
      <vt:lpstr>funding</vt:lpstr>
      <vt:lpstr>Powerpoint available ONLINE:</vt:lpstr>
      <vt:lpstr>FULL REPORT ONLINE:</vt:lpstr>
      <vt:lpstr>CONTEXT FOR OUR DISCUSSION</vt:lpstr>
      <vt:lpstr>FURTHER CONTEXT</vt:lpstr>
      <vt:lpstr>Why this survey?</vt:lpstr>
      <vt:lpstr>Annual Surveys of New  Priests (2012) /Religious (2011)</vt:lpstr>
      <vt:lpstr>Country of Birth of Ordinands</vt:lpstr>
      <vt:lpstr>Future Ordination Classes (Seminarians 2011)</vt:lpstr>
      <vt:lpstr>Percentage of Hispanics  by generation</vt:lpstr>
      <vt:lpstr>Vocation survey Characteristics</vt:lpstr>
      <vt:lpstr>PowerPoint Presentation</vt:lpstr>
      <vt:lpstr>PowerPoint Presentation</vt:lpstr>
      <vt:lpstr>PowerPoint Presentation</vt:lpstr>
      <vt:lpstr>PowerPoint Presentation</vt:lpstr>
      <vt:lpstr>PowerPoint Presentation</vt:lpstr>
      <vt:lpstr>Key subgroups  most likely to have considered a vocation</vt:lpstr>
      <vt:lpstr>Subgroup: Catholic Education</vt:lpstr>
      <vt:lpstr>Subgroup: Encouragement (male)</vt:lpstr>
      <vt:lpstr>Subgroup: encouragement (female)</vt:lpstr>
      <vt:lpstr>PowerPoint Presentation</vt:lpstr>
      <vt:lpstr>Hispanic Cultural Opportunities</vt:lpstr>
      <vt:lpstr>A KEY CHALLENGE: Level of Education</vt:lpstr>
      <vt:lpstr>United States conference of catholic bishops Secretariat of  Clergy, Consecrated Life and Vocations  USCCB.org/Vocations email: cclv@usccb.org   Center for applied research in the apostolate  cara.georgetown.edu email: cara@georgetown.edu </vt:lpstr>
    </vt:vector>
  </TitlesOfParts>
  <Company>CARA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Reason for Hope:  Young Adult Catholics Today</dc:title>
  <dc:subject>Youngstown First Friday Club</dc:subject>
  <dc:creator>Mary Gautier</dc:creator>
  <cp:lastModifiedBy>Rev. John Guthrie</cp:lastModifiedBy>
  <cp:revision>121</cp:revision>
  <cp:lastPrinted>2012-09-07T21:29:39Z</cp:lastPrinted>
  <dcterms:created xsi:type="dcterms:W3CDTF">2009-03-24T14:20:33Z</dcterms:created>
  <dcterms:modified xsi:type="dcterms:W3CDTF">2012-10-05T15:10:18Z</dcterms:modified>
</cp:coreProperties>
</file>